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714" r:id="rId4"/>
    <p:sldMasterId id="2147483719" r:id="rId5"/>
    <p:sldMasterId id="2147483756" r:id="rId6"/>
  </p:sldMasterIdLst>
  <p:notesMasterIdLst>
    <p:notesMasterId r:id="rId26"/>
  </p:notesMasterIdLst>
  <p:sldIdLst>
    <p:sldId id="316" r:id="rId7"/>
    <p:sldId id="317" r:id="rId8"/>
    <p:sldId id="263" r:id="rId9"/>
    <p:sldId id="266" r:id="rId10"/>
    <p:sldId id="272" r:id="rId11"/>
    <p:sldId id="318" r:id="rId12"/>
    <p:sldId id="331" r:id="rId13"/>
    <p:sldId id="299" r:id="rId14"/>
    <p:sldId id="281" r:id="rId15"/>
    <p:sldId id="282" r:id="rId16"/>
    <p:sldId id="283" r:id="rId17"/>
    <p:sldId id="293" r:id="rId18"/>
    <p:sldId id="301" r:id="rId19"/>
    <p:sldId id="332" r:id="rId20"/>
    <p:sldId id="348" r:id="rId21"/>
    <p:sldId id="333" r:id="rId22"/>
    <p:sldId id="345" r:id="rId23"/>
    <p:sldId id="346"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p:restoredTop sz="94665"/>
  </p:normalViewPr>
  <p:slideViewPr>
    <p:cSldViewPr snapToGrid="0" snapToObjects="1">
      <p:cViewPr varScale="1">
        <p:scale>
          <a:sx n="94" d="100"/>
          <a:sy n="94" d="100"/>
        </p:scale>
        <p:origin x="7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latin typeface="Arial" panose="020B0604020202020204" pitchFamily="34" charset="0"/>
                <a:cs typeface="Arial" panose="020B0604020202020204" pitchFamily="34" charset="0"/>
              </a:rPr>
              <a:t>Peak VO2 % Predicted</a:t>
            </a:r>
            <a:r>
              <a:rPr lang="en-US" sz="2000" b="1" baseline="0">
                <a:latin typeface="Arial" panose="020B0604020202020204" pitchFamily="34" charset="0"/>
                <a:cs typeface="Arial" panose="020B0604020202020204" pitchFamily="34" charset="0"/>
              </a:rPr>
              <a:t> by Age</a:t>
            </a:r>
            <a:endParaRPr lang="en-US" sz="2000" b="1">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Male</c:v>
                </c:pt>
              </c:strCache>
            </c:strRef>
          </c:tx>
          <c:spPr>
            <a:solidFill>
              <a:schemeClr val="accent1"/>
            </a:solidFill>
            <a:ln>
              <a:noFill/>
            </a:ln>
            <a:effectLst/>
            <a:sp3d/>
          </c:spPr>
          <c:invertIfNegative val="0"/>
          <c:cat>
            <c:strRef>
              <c:f>Sheet1!$A$2:$A$13</c:f>
              <c:strCache>
                <c:ptCount val="12"/>
                <c:pt idx="0">
                  <c:v>7-8</c:v>
                </c:pt>
                <c:pt idx="1">
                  <c:v>9-10</c:v>
                </c:pt>
                <c:pt idx="2">
                  <c:v>11-12</c:v>
                </c:pt>
                <c:pt idx="3">
                  <c:v>13-14</c:v>
                </c:pt>
                <c:pt idx="4">
                  <c:v>15-16</c:v>
                </c:pt>
                <c:pt idx="5">
                  <c:v>17-18</c:v>
                </c:pt>
                <c:pt idx="6">
                  <c:v>19-20</c:v>
                </c:pt>
                <c:pt idx="7">
                  <c:v>21-22</c:v>
                </c:pt>
                <c:pt idx="8">
                  <c:v>23-24</c:v>
                </c:pt>
                <c:pt idx="9">
                  <c:v>25-26</c:v>
                </c:pt>
                <c:pt idx="10">
                  <c:v>27-28</c:v>
                </c:pt>
                <c:pt idx="11">
                  <c:v>29-30</c:v>
                </c:pt>
              </c:strCache>
            </c:strRef>
          </c:cat>
          <c:val>
            <c:numRef>
              <c:f>Sheet1!$B$2:$B$13</c:f>
              <c:numCache>
                <c:formatCode>General</c:formatCode>
                <c:ptCount val="12"/>
                <c:pt idx="0">
                  <c:v>74</c:v>
                </c:pt>
                <c:pt idx="1">
                  <c:v>72.599999999999994</c:v>
                </c:pt>
                <c:pt idx="2">
                  <c:v>71.5</c:v>
                </c:pt>
                <c:pt idx="3">
                  <c:v>69.599999999999994</c:v>
                </c:pt>
                <c:pt idx="4">
                  <c:v>65.5</c:v>
                </c:pt>
                <c:pt idx="5">
                  <c:v>65.2</c:v>
                </c:pt>
                <c:pt idx="6">
                  <c:v>64.400000000000006</c:v>
                </c:pt>
                <c:pt idx="7">
                  <c:v>61.2</c:v>
                </c:pt>
                <c:pt idx="8">
                  <c:v>66.3</c:v>
                </c:pt>
                <c:pt idx="9">
                  <c:v>61.1</c:v>
                </c:pt>
                <c:pt idx="10">
                  <c:v>60</c:v>
                </c:pt>
                <c:pt idx="11">
                  <c:v>58.5</c:v>
                </c:pt>
              </c:numCache>
            </c:numRef>
          </c:val>
          <c:extLst xmlns:c16r2="http://schemas.microsoft.com/office/drawing/2015/06/chart">
            <c:ext xmlns:c16="http://schemas.microsoft.com/office/drawing/2014/chart" uri="{C3380CC4-5D6E-409C-BE32-E72D297353CC}">
              <c16:uniqueId val="{00000000-401C-564E-8B5D-6B5FED6E1AA2}"/>
            </c:ext>
          </c:extLst>
        </c:ser>
        <c:ser>
          <c:idx val="1"/>
          <c:order val="1"/>
          <c:tx>
            <c:strRef>
              <c:f>Sheet1!$C$1</c:f>
              <c:strCache>
                <c:ptCount val="1"/>
                <c:pt idx="0">
                  <c:v>Female</c:v>
                </c:pt>
              </c:strCache>
            </c:strRef>
          </c:tx>
          <c:spPr>
            <a:solidFill>
              <a:schemeClr val="accent2"/>
            </a:solidFill>
            <a:ln>
              <a:noFill/>
            </a:ln>
            <a:effectLst/>
            <a:sp3d/>
          </c:spPr>
          <c:invertIfNegative val="0"/>
          <c:cat>
            <c:strRef>
              <c:f>Sheet1!$A$2:$A$13</c:f>
              <c:strCache>
                <c:ptCount val="12"/>
                <c:pt idx="0">
                  <c:v>7-8</c:v>
                </c:pt>
                <c:pt idx="1">
                  <c:v>9-10</c:v>
                </c:pt>
                <c:pt idx="2">
                  <c:v>11-12</c:v>
                </c:pt>
                <c:pt idx="3">
                  <c:v>13-14</c:v>
                </c:pt>
                <c:pt idx="4">
                  <c:v>15-16</c:v>
                </c:pt>
                <c:pt idx="5">
                  <c:v>17-18</c:v>
                </c:pt>
                <c:pt idx="6">
                  <c:v>19-20</c:v>
                </c:pt>
                <c:pt idx="7">
                  <c:v>21-22</c:v>
                </c:pt>
                <c:pt idx="8">
                  <c:v>23-24</c:v>
                </c:pt>
                <c:pt idx="9">
                  <c:v>25-26</c:v>
                </c:pt>
                <c:pt idx="10">
                  <c:v>27-28</c:v>
                </c:pt>
                <c:pt idx="11">
                  <c:v>29-30</c:v>
                </c:pt>
              </c:strCache>
            </c:strRef>
          </c:cat>
          <c:val>
            <c:numRef>
              <c:f>Sheet1!$C$2:$C$13</c:f>
              <c:numCache>
                <c:formatCode>General</c:formatCode>
                <c:ptCount val="12"/>
                <c:pt idx="0">
                  <c:v>84</c:v>
                </c:pt>
                <c:pt idx="1">
                  <c:v>93.2</c:v>
                </c:pt>
                <c:pt idx="2">
                  <c:v>76.2</c:v>
                </c:pt>
                <c:pt idx="3">
                  <c:v>70.2</c:v>
                </c:pt>
                <c:pt idx="4">
                  <c:v>71.099999999999994</c:v>
                </c:pt>
                <c:pt idx="5">
                  <c:v>68.5</c:v>
                </c:pt>
                <c:pt idx="6">
                  <c:v>66.5</c:v>
                </c:pt>
                <c:pt idx="7">
                  <c:v>64.3</c:v>
                </c:pt>
                <c:pt idx="8">
                  <c:v>62.6</c:v>
                </c:pt>
                <c:pt idx="9">
                  <c:v>62.5</c:v>
                </c:pt>
                <c:pt idx="10">
                  <c:v>61</c:v>
                </c:pt>
                <c:pt idx="11">
                  <c:v>59</c:v>
                </c:pt>
              </c:numCache>
            </c:numRef>
          </c:val>
          <c:extLst xmlns:c16r2="http://schemas.microsoft.com/office/drawing/2015/06/chart">
            <c:ext xmlns:c16="http://schemas.microsoft.com/office/drawing/2014/chart" uri="{C3380CC4-5D6E-409C-BE32-E72D297353CC}">
              <c16:uniqueId val="{00000001-401C-564E-8B5D-6B5FED6E1AA2}"/>
            </c:ext>
          </c:extLst>
        </c:ser>
        <c:dLbls>
          <c:showLegendKey val="0"/>
          <c:showVal val="0"/>
          <c:showCatName val="0"/>
          <c:showSerName val="0"/>
          <c:showPercent val="0"/>
          <c:showBubbleSize val="0"/>
        </c:dLbls>
        <c:gapWidth val="150"/>
        <c:shape val="box"/>
        <c:axId val="518509920"/>
        <c:axId val="518511096"/>
        <c:axId val="0"/>
      </c:bar3DChart>
      <c:catAx>
        <c:axId val="518509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8511096"/>
        <c:crosses val="autoZero"/>
        <c:auto val="1"/>
        <c:lblAlgn val="ctr"/>
        <c:lblOffset val="100"/>
        <c:noMultiLvlLbl val="0"/>
      </c:catAx>
      <c:valAx>
        <c:axId val="518511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509920"/>
        <c:crosses val="autoZero"/>
        <c:crossBetween val="between"/>
      </c:valAx>
      <c:spPr>
        <a:noFill/>
        <a:ln>
          <a:noFill/>
        </a:ln>
        <a:effectLst/>
      </c:spPr>
    </c:plotArea>
    <c:legend>
      <c:legendPos val="b"/>
      <c:layout>
        <c:manualLayout>
          <c:xMode val="edge"/>
          <c:yMode val="edge"/>
          <c:x val="0.58904853586185013"/>
          <c:y val="0.20481285794958487"/>
          <c:w val="0.18201231744645499"/>
          <c:h val="5.9961193352811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0.43363</cdr:x>
      <cdr:y>0.90888</cdr:y>
    </cdr:from>
    <cdr:to>
      <cdr:x>0.56867</cdr:x>
      <cdr:y>0.97952</cdr:y>
    </cdr:to>
    <cdr:sp macro="" textlink="">
      <cdr:nvSpPr>
        <cdr:cNvPr id="2" name="TextBox 1"/>
        <cdr:cNvSpPr txBox="1"/>
      </cdr:nvSpPr>
      <cdr:spPr>
        <a:xfrm xmlns:a="http://schemas.openxmlformats.org/drawingml/2006/main">
          <a:off x="3670300" y="4411989"/>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Age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D063-E954-4ABD-B29F-B03AC0CA1E80}"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63B11-9524-4439-9248-293075AFB2C2}" type="slidenum">
              <a:rPr lang="en-US" smtClean="0"/>
              <a:t>‹#›</a:t>
            </a:fld>
            <a:endParaRPr lang="en-US"/>
          </a:p>
        </p:txBody>
      </p:sp>
    </p:spTree>
    <p:extLst>
      <p:ext uri="{BB962C8B-B14F-4D97-AF65-F5344CB8AC3E}">
        <p14:creationId xmlns:p14="http://schemas.microsoft.com/office/powerpoint/2010/main" val="2782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WordVisi_MSFontService"/>
              </a:rPr>
              <a:t>The CDC reports 86% of schools regularly exempt students with long-term health conditions from physical education. </a:t>
            </a:r>
            <a:endParaRPr lang="en-US"/>
          </a:p>
        </p:txBody>
      </p:sp>
      <p:sp>
        <p:nvSpPr>
          <p:cNvPr id="4" name="Slide Number Placeholder 3"/>
          <p:cNvSpPr>
            <a:spLocks noGrp="1"/>
          </p:cNvSpPr>
          <p:nvPr>
            <p:ph type="sldNum" sz="quarter" idx="5"/>
          </p:nvPr>
        </p:nvSpPr>
        <p:spPr/>
        <p:txBody>
          <a:bodyPr/>
          <a:lstStyle/>
          <a:p>
            <a:fld id="{135CA04E-3147-4792-83A2-36723093EBF5}" type="slidenum">
              <a:rPr lang="en-US" smtClean="0"/>
              <a:t>7</a:t>
            </a:fld>
            <a:endParaRPr lang="en-US"/>
          </a:p>
        </p:txBody>
      </p:sp>
    </p:spTree>
    <p:extLst>
      <p:ext uri="{BB962C8B-B14F-4D97-AF65-F5344CB8AC3E}">
        <p14:creationId xmlns:p14="http://schemas.microsoft.com/office/powerpoint/2010/main" val="2626470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W">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99F494-8F11-2B4B-B2CC-D84F7CC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858"/>
            <a:ext cx="12188951" cy="6856284"/>
          </a:xfrm>
          <a:prstGeom prst="rect">
            <a:avLst/>
          </a:prstGeom>
        </p:spPr>
      </p:pic>
      <p:sp>
        <p:nvSpPr>
          <p:cNvPr id="2" name="Title 1">
            <a:extLst>
              <a:ext uri="{FF2B5EF4-FFF2-40B4-BE49-F238E27FC236}">
                <a16:creationId xmlns:a16="http://schemas.microsoft.com/office/drawing/2014/main" xmlns="" id="{F18CF97F-4508-6346-A4A5-AB1251D1653A}"/>
              </a:ext>
            </a:extLst>
          </p:cNvPr>
          <p:cNvSpPr>
            <a:spLocks noGrp="1"/>
          </p:cNvSpPr>
          <p:nvPr>
            <p:ph type="ctrTitle" hasCustomPrompt="1"/>
          </p:nvPr>
        </p:nvSpPr>
        <p:spPr>
          <a:xfrm>
            <a:off x="709863" y="2767512"/>
            <a:ext cx="6031833" cy="2083551"/>
          </a:xfrm>
        </p:spPr>
        <p:txBody>
          <a:bodyPr anchor="ctr"/>
          <a:lstStyle>
            <a:lvl1pPr algn="l">
              <a:defRPr sz="6000">
                <a:solidFill>
                  <a:srgbClr val="0075C9"/>
                </a:solidFill>
                <a:latin typeface="Century Gothic" panose="020B0502020202020204" pitchFamily="34" charset="0"/>
              </a:defRPr>
            </a:lvl1pPr>
          </a:lstStyle>
          <a:p>
            <a:r>
              <a:rPr lang="en-US" dirty="0"/>
              <a:t>Master title </a:t>
            </a:r>
            <a:br>
              <a:rPr lang="en-US" dirty="0"/>
            </a:br>
            <a:r>
              <a:rPr lang="en-US" dirty="0"/>
              <a:t>slide</a:t>
            </a:r>
          </a:p>
        </p:txBody>
      </p:sp>
      <p:sp>
        <p:nvSpPr>
          <p:cNvPr id="3" name="Subtitle 2">
            <a:extLst>
              <a:ext uri="{FF2B5EF4-FFF2-40B4-BE49-F238E27FC236}">
                <a16:creationId xmlns:a16="http://schemas.microsoft.com/office/drawing/2014/main" xmlns="" id="{2C14F2A0-13D6-E54F-BC6F-42038CF6307B}"/>
              </a:ext>
            </a:extLst>
          </p:cNvPr>
          <p:cNvSpPr>
            <a:spLocks noGrp="1"/>
          </p:cNvSpPr>
          <p:nvPr>
            <p:ph type="subTitle" idx="1"/>
          </p:nvPr>
        </p:nvSpPr>
        <p:spPr>
          <a:xfrm>
            <a:off x="709864" y="5067632"/>
            <a:ext cx="6031832" cy="1331494"/>
          </a:xfrm>
        </p:spPr>
        <p:txBody>
          <a:bodyPr anchor="t">
            <a:normAutofit/>
          </a:bodyPr>
          <a:lstStyle>
            <a:lvl1pPr marL="0" indent="0" algn="l">
              <a:buNone/>
              <a:defRPr sz="2000">
                <a:solidFill>
                  <a:srgbClr val="0075C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4489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CW MCW">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99F494-8F11-2B4B-B2CC-D84F7CC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 y="858"/>
            <a:ext cx="12188949" cy="6856284"/>
          </a:xfrm>
          <a:prstGeom prst="rect">
            <a:avLst/>
          </a:prstGeom>
        </p:spPr>
      </p:pic>
      <p:sp>
        <p:nvSpPr>
          <p:cNvPr id="2" name="Title 1">
            <a:extLst>
              <a:ext uri="{FF2B5EF4-FFF2-40B4-BE49-F238E27FC236}">
                <a16:creationId xmlns:a16="http://schemas.microsoft.com/office/drawing/2014/main" xmlns="" id="{F18CF97F-4508-6346-A4A5-AB1251D1653A}"/>
              </a:ext>
            </a:extLst>
          </p:cNvPr>
          <p:cNvSpPr>
            <a:spLocks noGrp="1"/>
          </p:cNvSpPr>
          <p:nvPr>
            <p:ph type="ctrTitle" hasCustomPrompt="1"/>
          </p:nvPr>
        </p:nvSpPr>
        <p:spPr>
          <a:xfrm>
            <a:off x="709863" y="2767512"/>
            <a:ext cx="6031833" cy="2083551"/>
          </a:xfrm>
        </p:spPr>
        <p:txBody>
          <a:bodyPr anchor="ctr"/>
          <a:lstStyle>
            <a:lvl1pPr algn="l">
              <a:defRPr sz="6000">
                <a:solidFill>
                  <a:srgbClr val="0075C9"/>
                </a:solidFill>
                <a:latin typeface="Century Gothic" panose="020B0502020202020204" pitchFamily="34" charset="0"/>
              </a:defRPr>
            </a:lvl1pPr>
          </a:lstStyle>
          <a:p>
            <a:r>
              <a:rPr lang="en-US" dirty="0"/>
              <a:t>Master title </a:t>
            </a:r>
            <a:br>
              <a:rPr lang="en-US" dirty="0"/>
            </a:br>
            <a:r>
              <a:rPr lang="en-US" dirty="0"/>
              <a:t>slide</a:t>
            </a:r>
          </a:p>
        </p:txBody>
      </p:sp>
      <p:sp>
        <p:nvSpPr>
          <p:cNvPr id="3" name="Subtitle 2">
            <a:extLst>
              <a:ext uri="{FF2B5EF4-FFF2-40B4-BE49-F238E27FC236}">
                <a16:creationId xmlns:a16="http://schemas.microsoft.com/office/drawing/2014/main" xmlns="" id="{2C14F2A0-13D6-E54F-BC6F-42038CF6307B}"/>
              </a:ext>
            </a:extLst>
          </p:cNvPr>
          <p:cNvSpPr>
            <a:spLocks noGrp="1"/>
          </p:cNvSpPr>
          <p:nvPr>
            <p:ph type="subTitle" idx="1"/>
          </p:nvPr>
        </p:nvSpPr>
        <p:spPr>
          <a:xfrm>
            <a:off x="709864" y="5067632"/>
            <a:ext cx="6031832" cy="1331494"/>
          </a:xfrm>
        </p:spPr>
        <p:txBody>
          <a:bodyPr anchor="t">
            <a:normAutofit/>
          </a:bodyPr>
          <a:lstStyle>
            <a:lvl1pPr marL="0" indent="0" algn="l">
              <a:buNone/>
              <a:defRPr sz="2000">
                <a:solidFill>
                  <a:srgbClr val="0075C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0611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of Contents (4 Points)">
    <p:spTree>
      <p:nvGrpSpPr>
        <p:cNvPr id="1" name=""/>
        <p:cNvGrpSpPr/>
        <p:nvPr/>
      </p:nvGrpSpPr>
      <p:grpSpPr>
        <a:xfrm>
          <a:off x="0" y="0"/>
          <a:ext cx="0" cy="0"/>
          <a:chOff x="0" y="0"/>
          <a:chExt cx="0" cy="0"/>
        </a:xfrm>
      </p:grpSpPr>
      <p:grpSp>
        <p:nvGrpSpPr>
          <p:cNvPr id="5" name="Group 4"/>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8" name="TextBox 7"/>
            <p:cNvSpPr txBox="1"/>
            <p:nvPr/>
          </p:nvSpPr>
          <p:spPr>
            <a:xfrm>
              <a:off x="1251614" y="1429474"/>
              <a:ext cx="312903" cy="254054"/>
            </a:xfrm>
            <a:prstGeom prst="rect">
              <a:avLst/>
            </a:prstGeom>
            <a:noFill/>
          </p:spPr>
          <p:txBody>
            <a:bodyPr wrap="square" rtlCol="0">
              <a:spAutoFit/>
            </a:bodyPr>
            <a:lstStyle/>
            <a:p>
              <a:pPr defTabSz="609036"/>
              <a:r>
                <a:rPr lang="en-US" sz="1599" b="1" dirty="0">
                  <a:solidFill>
                    <a:prstClr val="white"/>
                  </a:solidFill>
                  <a:cs typeface="Arial"/>
                </a:rPr>
                <a:t>1</a:t>
              </a:r>
            </a:p>
          </p:txBody>
        </p:sp>
      </p:grpSp>
      <p:grpSp>
        <p:nvGrpSpPr>
          <p:cNvPr id="9" name="Group 8"/>
          <p:cNvGrpSpPr/>
          <p:nvPr userDrawn="1"/>
        </p:nvGrpSpPr>
        <p:grpSpPr>
          <a:xfrm>
            <a:off x="1643963" y="2687382"/>
            <a:ext cx="4900436" cy="397260"/>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grpSp>
          <p:nvGrpSpPr>
            <p:cNvPr id="11" name="Group 10"/>
            <p:cNvGrpSpPr/>
            <p:nvPr userDrawn="1"/>
          </p:nvGrpSpPr>
          <p:grpSpPr>
            <a:xfrm>
              <a:off x="1232972" y="2021694"/>
              <a:ext cx="3675327" cy="254055"/>
              <a:chOff x="1232972" y="2021694"/>
              <a:chExt cx="3675327" cy="254055"/>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54055"/>
              </a:xfrm>
              <a:prstGeom prst="rect">
                <a:avLst/>
              </a:prstGeom>
              <a:noFill/>
            </p:spPr>
            <p:txBody>
              <a:bodyPr wrap="square" rtlCol="0">
                <a:spAutoFit/>
              </a:bodyPr>
              <a:lstStyle/>
              <a:p>
                <a:pPr algn="ctr" defTabSz="609036"/>
                <a:r>
                  <a:rPr lang="en-US" sz="1599" b="1" dirty="0">
                    <a:solidFill>
                      <a:prstClr val="white"/>
                    </a:solidFill>
                    <a:cs typeface="Arial"/>
                  </a:rPr>
                  <a:t>2</a:t>
                </a:r>
              </a:p>
            </p:txBody>
          </p:sp>
        </p:grpSp>
      </p:grpSp>
      <p:cxnSp>
        <p:nvCxnSpPr>
          <p:cNvPr id="14" name="Straight Connector 13"/>
          <p:cNvCxnSpPr/>
          <p:nvPr userDrawn="1"/>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644622" y="3464781"/>
            <a:ext cx="417204" cy="403671"/>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17" name="TextBox 16"/>
            <p:cNvSpPr txBox="1"/>
            <p:nvPr userDrawn="1"/>
          </p:nvSpPr>
          <p:spPr>
            <a:xfrm>
              <a:off x="1233466" y="2606633"/>
              <a:ext cx="312903" cy="254054"/>
            </a:xfrm>
            <a:prstGeom prst="rect">
              <a:avLst/>
            </a:prstGeom>
            <a:noFill/>
          </p:spPr>
          <p:txBody>
            <a:bodyPr wrap="square" rtlCol="0">
              <a:spAutoFit/>
            </a:bodyPr>
            <a:lstStyle/>
            <a:p>
              <a:pPr algn="ctr" defTabSz="609036"/>
              <a:r>
                <a:rPr lang="en-US" sz="1599" b="1" dirty="0">
                  <a:solidFill>
                    <a:prstClr val="white"/>
                  </a:solidFill>
                  <a:cs typeface="Arial"/>
                </a:rPr>
                <a:t>3</a:t>
              </a:r>
            </a:p>
          </p:txBody>
        </p:sp>
      </p:grpSp>
      <p:grpSp>
        <p:nvGrpSpPr>
          <p:cNvPr id="18" name="Group 17"/>
          <p:cNvGrpSpPr/>
          <p:nvPr userDrawn="1"/>
        </p:nvGrpSpPr>
        <p:grpSpPr>
          <a:xfrm>
            <a:off x="1636438" y="4258611"/>
            <a:ext cx="4907961" cy="338426"/>
            <a:chOff x="1227328" y="3196920"/>
            <a:chExt cx="3680971" cy="254055"/>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54055"/>
            </a:xfrm>
            <a:prstGeom prst="rect">
              <a:avLst/>
            </a:prstGeom>
            <a:noFill/>
          </p:spPr>
          <p:txBody>
            <a:bodyPr wrap="square" rtlCol="0">
              <a:spAutoFit/>
            </a:bodyPr>
            <a:lstStyle/>
            <a:p>
              <a:pPr algn="ctr" defTabSz="609036"/>
              <a:r>
                <a:rPr lang="en-US" sz="1599" b="1" dirty="0">
                  <a:solidFill>
                    <a:prstClr val="white"/>
                  </a:solidFill>
                  <a:cs typeface="Arial"/>
                </a:rPr>
                <a:t>4</a:t>
              </a:r>
            </a:p>
          </p:txBody>
        </p:sp>
      </p:grpSp>
      <p:sp>
        <p:nvSpPr>
          <p:cNvPr id="21" name="Text Placeholder 13"/>
          <p:cNvSpPr>
            <a:spLocks noGrp="1"/>
          </p:cNvSpPr>
          <p:nvPr>
            <p:ph type="body" sz="quarter" idx="11"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1626359" y="4217648"/>
            <a:ext cx="417204" cy="409958"/>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25" name="TextBox 24"/>
            <p:cNvSpPr txBox="1"/>
            <p:nvPr userDrawn="1"/>
          </p:nvSpPr>
          <p:spPr>
            <a:xfrm>
              <a:off x="1219769" y="3174240"/>
              <a:ext cx="312903" cy="254054"/>
            </a:xfrm>
            <a:prstGeom prst="rect">
              <a:avLst/>
            </a:prstGeom>
            <a:noFill/>
          </p:spPr>
          <p:txBody>
            <a:bodyPr wrap="square" rtlCol="0">
              <a:spAutoFit/>
            </a:bodyPr>
            <a:lstStyle/>
            <a:p>
              <a:pPr algn="ctr" defTabSz="609036"/>
              <a:r>
                <a:rPr lang="en-US" sz="1599" b="1" dirty="0">
                  <a:solidFill>
                    <a:prstClr val="white"/>
                  </a:solidFill>
                  <a:cs typeface="Arial"/>
                </a:rPr>
                <a:t>4</a:t>
              </a:r>
            </a:p>
          </p:txBody>
        </p:sp>
      </p:grpSp>
      <p:sp>
        <p:nvSpPr>
          <p:cNvPr id="26"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
        <p:nvSpPr>
          <p:cNvPr id="2" name="Footer Placeholder 1"/>
          <p:cNvSpPr>
            <a:spLocks noGrp="1"/>
          </p:cNvSpPr>
          <p:nvPr>
            <p:ph type="ftr" sz="quarter" idx="13"/>
          </p:nvPr>
        </p:nvSpPr>
        <p:spPr/>
        <p:txBody>
          <a:bodyPr/>
          <a:lstStyle/>
          <a:p>
            <a:endParaRPr lang="en-US">
              <a:solidFill>
                <a:srgbClr val="003A70">
                  <a:tint val="75000"/>
                </a:srgbClr>
              </a:solidFill>
            </a:endParaRPr>
          </a:p>
        </p:txBody>
      </p:sp>
      <p:sp>
        <p:nvSpPr>
          <p:cNvPr id="4" name="Slide Number Placeholder 3"/>
          <p:cNvSpPr>
            <a:spLocks noGrp="1"/>
          </p:cNvSpPr>
          <p:nvPr>
            <p:ph type="sldNum" sz="quarter" idx="14"/>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2425096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10" name="TextBox 9"/>
            <p:cNvSpPr txBox="1"/>
            <p:nvPr/>
          </p:nvSpPr>
          <p:spPr>
            <a:xfrm>
              <a:off x="1251614" y="1429474"/>
              <a:ext cx="312903" cy="254054"/>
            </a:xfrm>
            <a:prstGeom prst="rect">
              <a:avLst/>
            </a:prstGeom>
            <a:noFill/>
          </p:spPr>
          <p:txBody>
            <a:bodyPr wrap="square" rtlCol="0">
              <a:spAutoFit/>
            </a:bodyPr>
            <a:lstStyle/>
            <a:p>
              <a:pPr defTabSz="609036"/>
              <a:r>
                <a:rPr lang="en-US" sz="1599" b="1" dirty="0">
                  <a:solidFill>
                    <a:prstClr val="white"/>
                  </a:solidFill>
                  <a:cs typeface="Arial"/>
                </a:rPr>
                <a:t>1</a:t>
              </a:r>
            </a:p>
          </p:txBody>
        </p:sp>
      </p:grpSp>
      <p:sp>
        <p:nvSpPr>
          <p:cNvPr id="25" name="Oval 24"/>
          <p:cNvSpPr/>
          <p:nvPr/>
        </p:nvSpPr>
        <p:spPr>
          <a:xfrm>
            <a:off x="1636438" y="5019564"/>
            <a:ext cx="410337" cy="40995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grpSp>
        <p:nvGrpSpPr>
          <p:cNvPr id="3" name="Group 2"/>
          <p:cNvGrpSpPr/>
          <p:nvPr userDrawn="1"/>
        </p:nvGrpSpPr>
        <p:grpSpPr>
          <a:xfrm>
            <a:off x="1643963" y="2687382"/>
            <a:ext cx="4900436" cy="397260"/>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grpSp>
          <p:nvGrpSpPr>
            <p:cNvPr id="32" name="Group 31"/>
            <p:cNvGrpSpPr/>
            <p:nvPr userDrawn="1"/>
          </p:nvGrpSpPr>
          <p:grpSpPr>
            <a:xfrm>
              <a:off x="1232972" y="2021694"/>
              <a:ext cx="3675327" cy="254055"/>
              <a:chOff x="1232972" y="2021694"/>
              <a:chExt cx="3675327" cy="254055"/>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54055"/>
              </a:xfrm>
              <a:prstGeom prst="rect">
                <a:avLst/>
              </a:prstGeom>
              <a:noFill/>
            </p:spPr>
            <p:txBody>
              <a:bodyPr wrap="square" rtlCol="0">
                <a:spAutoFit/>
              </a:bodyPr>
              <a:lstStyle/>
              <a:p>
                <a:pPr algn="ctr" defTabSz="609036"/>
                <a:r>
                  <a:rPr lang="en-US" sz="1599" b="1" dirty="0">
                    <a:solidFill>
                      <a:prstClr val="white"/>
                    </a:solidFill>
                    <a:cs typeface="Arial"/>
                  </a:rPr>
                  <a:t>2</a:t>
                </a:r>
              </a:p>
            </p:txBody>
          </p:sp>
        </p:grpSp>
      </p:grpSp>
      <p:cxnSp>
        <p:nvCxnSpPr>
          <p:cNvPr id="20" name="Straight Connector 19"/>
          <p:cNvCxnSpPr/>
          <p:nvPr/>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644622" y="3464781"/>
            <a:ext cx="417204" cy="403671"/>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29" name="TextBox 28"/>
            <p:cNvSpPr txBox="1"/>
            <p:nvPr userDrawn="1"/>
          </p:nvSpPr>
          <p:spPr>
            <a:xfrm>
              <a:off x="1233466" y="2606633"/>
              <a:ext cx="312903" cy="254054"/>
            </a:xfrm>
            <a:prstGeom prst="rect">
              <a:avLst/>
            </a:prstGeom>
            <a:noFill/>
          </p:spPr>
          <p:txBody>
            <a:bodyPr wrap="square" rtlCol="0">
              <a:spAutoFit/>
            </a:bodyPr>
            <a:lstStyle/>
            <a:p>
              <a:pPr algn="ctr" defTabSz="609036"/>
              <a:r>
                <a:rPr lang="en-US" sz="1599" b="1" dirty="0">
                  <a:solidFill>
                    <a:prstClr val="white"/>
                  </a:solidFill>
                  <a:cs typeface="Arial"/>
                </a:rPr>
                <a:t>3</a:t>
              </a:r>
            </a:p>
          </p:txBody>
        </p:sp>
      </p:grpSp>
      <p:cxnSp>
        <p:nvCxnSpPr>
          <p:cNvPr id="23" name="Straight Connector 22"/>
          <p:cNvCxnSpPr/>
          <p:nvPr/>
        </p:nvCxnSpPr>
        <p:spPr>
          <a:xfrm flipV="1">
            <a:off x="2454418" y="4533800"/>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626359" y="4217648"/>
            <a:ext cx="417204" cy="409958"/>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30" name="TextBox 29"/>
            <p:cNvSpPr txBox="1"/>
            <p:nvPr userDrawn="1"/>
          </p:nvSpPr>
          <p:spPr>
            <a:xfrm>
              <a:off x="1219769" y="3174240"/>
              <a:ext cx="312903" cy="254054"/>
            </a:xfrm>
            <a:prstGeom prst="rect">
              <a:avLst/>
            </a:prstGeom>
            <a:noFill/>
          </p:spPr>
          <p:txBody>
            <a:bodyPr wrap="square" rtlCol="0">
              <a:spAutoFit/>
            </a:bodyPr>
            <a:lstStyle/>
            <a:p>
              <a:pPr algn="ctr" defTabSz="609036"/>
              <a:r>
                <a:rPr lang="en-US" sz="1599" b="1" dirty="0">
                  <a:solidFill>
                    <a:prstClr val="white"/>
                  </a:solidFill>
                  <a:cs typeface="Arial"/>
                </a:rPr>
                <a:t>4</a:t>
              </a:r>
            </a:p>
          </p:txBody>
        </p:sp>
      </p:grpSp>
      <p:grpSp>
        <p:nvGrpSpPr>
          <p:cNvPr id="35" name="Group 34"/>
          <p:cNvGrpSpPr/>
          <p:nvPr userDrawn="1"/>
        </p:nvGrpSpPr>
        <p:grpSpPr>
          <a:xfrm>
            <a:off x="1632529" y="5036003"/>
            <a:ext cx="4911869" cy="338426"/>
            <a:chOff x="1224397" y="3780505"/>
            <a:chExt cx="3683902" cy="254055"/>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54055"/>
            </a:xfrm>
            <a:prstGeom prst="rect">
              <a:avLst/>
            </a:prstGeom>
            <a:noFill/>
          </p:spPr>
          <p:txBody>
            <a:bodyPr wrap="square" rtlCol="0">
              <a:spAutoFit/>
            </a:bodyPr>
            <a:lstStyle/>
            <a:p>
              <a:pPr algn="ctr" defTabSz="609036"/>
              <a:r>
                <a:rPr lang="en-US" sz="1599" b="1" dirty="0">
                  <a:solidFill>
                    <a:prstClr val="white"/>
                  </a:solidFill>
                  <a:cs typeface="Arial"/>
                </a:rPr>
                <a:t>5</a:t>
              </a:r>
            </a:p>
          </p:txBody>
        </p:sp>
      </p:grpSp>
      <p:sp>
        <p:nvSpPr>
          <p:cNvPr id="14" name="Text Placeholder 13"/>
          <p:cNvSpPr>
            <a:spLocks noGrp="1"/>
          </p:cNvSpPr>
          <p:nvPr userDrawn="1">
            <p:ph type="body" sz="quarter" idx="10"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8"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
        <p:nvSpPr>
          <p:cNvPr id="4" name="Footer Placeholder 3"/>
          <p:cNvSpPr>
            <a:spLocks noGrp="1"/>
          </p:cNvSpPr>
          <p:nvPr>
            <p:ph type="ftr" sz="quarter" idx="13"/>
          </p:nvPr>
        </p:nvSpPr>
        <p:spPr/>
        <p:txBody>
          <a:bodyPr/>
          <a:lstStyle/>
          <a:p>
            <a:endParaRPr lang="en-US">
              <a:solidFill>
                <a:srgbClr val="003A70">
                  <a:tint val="75000"/>
                </a:srgbClr>
              </a:solidFill>
            </a:endParaRPr>
          </a:p>
        </p:txBody>
      </p:sp>
      <p:sp>
        <p:nvSpPr>
          <p:cNvPr id="5" name="Slide Number Placeholder 4"/>
          <p:cNvSpPr>
            <a:spLocks noGrp="1"/>
          </p:cNvSpPr>
          <p:nvPr>
            <p:ph type="sldNum" sz="quarter" idx="14"/>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3315506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Numbered Points">
    <p:spTree>
      <p:nvGrpSpPr>
        <p:cNvPr id="1" name=""/>
        <p:cNvGrpSpPr/>
        <p:nvPr/>
      </p:nvGrpSpPr>
      <p:grpSpPr>
        <a:xfrm>
          <a:off x="0" y="0"/>
          <a:ext cx="0" cy="0"/>
          <a:chOff x="0" y="0"/>
          <a:chExt cx="0" cy="0"/>
        </a:xfrm>
      </p:grpSpPr>
      <p:sp>
        <p:nvSpPr>
          <p:cNvPr id="4" name="Oval 3"/>
          <p:cNvSpPr/>
          <p:nvPr userDrawn="1"/>
        </p:nvSpPr>
        <p:spPr>
          <a:xfrm>
            <a:off x="392316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1</a:t>
            </a:r>
          </a:p>
        </p:txBody>
      </p:sp>
      <p:sp>
        <p:nvSpPr>
          <p:cNvPr id="5" name="Oval 4"/>
          <p:cNvSpPr/>
          <p:nvPr userDrawn="1"/>
        </p:nvSpPr>
        <p:spPr>
          <a:xfrm>
            <a:off x="5826913"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2</a:t>
            </a:r>
          </a:p>
        </p:txBody>
      </p:sp>
      <p:sp>
        <p:nvSpPr>
          <p:cNvPr id="6" name="Oval 5"/>
          <p:cNvSpPr/>
          <p:nvPr userDrawn="1"/>
        </p:nvSpPr>
        <p:spPr>
          <a:xfrm>
            <a:off x="772344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3</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3616189"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5464129"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7370462"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2" name="Footer Placeholder 1"/>
          <p:cNvSpPr>
            <a:spLocks noGrp="1"/>
          </p:cNvSpPr>
          <p:nvPr>
            <p:ph type="ftr" sz="quarter" idx="43"/>
          </p:nvPr>
        </p:nvSpPr>
        <p:spPr/>
        <p:txBody>
          <a:bodyPr/>
          <a:lstStyle/>
          <a:p>
            <a:endParaRPr lang="en-US">
              <a:solidFill>
                <a:srgbClr val="003A70">
                  <a:tint val="75000"/>
                </a:srgbClr>
              </a:solidFill>
            </a:endParaRPr>
          </a:p>
        </p:txBody>
      </p:sp>
      <p:sp>
        <p:nvSpPr>
          <p:cNvPr id="7" name="Slide Number Placeholder 6"/>
          <p:cNvSpPr>
            <a:spLocks noGrp="1"/>
          </p:cNvSpPr>
          <p:nvPr>
            <p:ph type="sldNum" sz="quarter" idx="44"/>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11009312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Numbered Points">
    <p:spTree>
      <p:nvGrpSpPr>
        <p:cNvPr id="1" name=""/>
        <p:cNvGrpSpPr/>
        <p:nvPr/>
      </p:nvGrpSpPr>
      <p:grpSpPr>
        <a:xfrm>
          <a:off x="0" y="0"/>
          <a:ext cx="0" cy="0"/>
          <a:chOff x="0" y="0"/>
          <a:chExt cx="0" cy="0"/>
        </a:xfrm>
      </p:grpSpPr>
      <p:sp>
        <p:nvSpPr>
          <p:cNvPr id="4" name="Oval 3"/>
          <p:cNvSpPr/>
          <p:nvPr userDrawn="1"/>
        </p:nvSpPr>
        <p:spPr>
          <a:xfrm>
            <a:off x="298591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1</a:t>
            </a:r>
          </a:p>
        </p:txBody>
      </p:sp>
      <p:sp>
        <p:nvSpPr>
          <p:cNvPr id="5" name="Oval 4"/>
          <p:cNvSpPr/>
          <p:nvPr userDrawn="1"/>
        </p:nvSpPr>
        <p:spPr>
          <a:xfrm>
            <a:off x="488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2</a:t>
            </a:r>
          </a:p>
        </p:txBody>
      </p:sp>
      <p:sp>
        <p:nvSpPr>
          <p:cNvPr id="6" name="Oval 5"/>
          <p:cNvSpPr/>
          <p:nvPr userDrawn="1"/>
        </p:nvSpPr>
        <p:spPr>
          <a:xfrm>
            <a:off x="67861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3</a:t>
            </a:r>
          </a:p>
        </p:txBody>
      </p:sp>
      <p:sp>
        <p:nvSpPr>
          <p:cNvPr id="7" name="Oval 6"/>
          <p:cNvSpPr/>
          <p:nvPr userDrawn="1"/>
        </p:nvSpPr>
        <p:spPr>
          <a:xfrm>
            <a:off x="869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4</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678934"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526874"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6433208"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8330985"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2" name="Footer Placeholder 1"/>
          <p:cNvSpPr>
            <a:spLocks noGrp="1"/>
          </p:cNvSpPr>
          <p:nvPr>
            <p:ph type="ftr" sz="quarter" idx="44"/>
          </p:nvPr>
        </p:nvSpPr>
        <p:spPr/>
        <p:txBody>
          <a:bodyPr/>
          <a:lstStyle/>
          <a:p>
            <a:endParaRPr lang="en-US">
              <a:solidFill>
                <a:srgbClr val="003A70">
                  <a:tint val="75000"/>
                </a:srgbClr>
              </a:solidFill>
            </a:endParaRPr>
          </a:p>
        </p:txBody>
      </p:sp>
      <p:sp>
        <p:nvSpPr>
          <p:cNvPr id="8" name="Slide Number Placeholder 7"/>
          <p:cNvSpPr>
            <a:spLocks noGrp="1"/>
          </p:cNvSpPr>
          <p:nvPr>
            <p:ph type="sldNum" sz="quarter" idx="45"/>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3049089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 Numbered Points">
    <p:spTree>
      <p:nvGrpSpPr>
        <p:cNvPr id="1" name=""/>
        <p:cNvGrpSpPr/>
        <p:nvPr/>
      </p:nvGrpSpPr>
      <p:grpSpPr>
        <a:xfrm>
          <a:off x="0" y="0"/>
          <a:ext cx="0" cy="0"/>
          <a:chOff x="0" y="0"/>
          <a:chExt cx="0" cy="0"/>
        </a:xfrm>
      </p:grpSpPr>
      <p:sp>
        <p:nvSpPr>
          <p:cNvPr id="4" name="Oval 3"/>
          <p:cNvSpPr/>
          <p:nvPr userDrawn="1"/>
        </p:nvSpPr>
        <p:spPr>
          <a:xfrm>
            <a:off x="190294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1</a:t>
            </a:r>
          </a:p>
        </p:txBody>
      </p:sp>
      <p:sp>
        <p:nvSpPr>
          <p:cNvPr id="5" name="Oval 4"/>
          <p:cNvSpPr/>
          <p:nvPr userDrawn="1"/>
        </p:nvSpPr>
        <p:spPr>
          <a:xfrm>
            <a:off x="380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2</a:t>
            </a:r>
          </a:p>
        </p:txBody>
      </p:sp>
      <p:sp>
        <p:nvSpPr>
          <p:cNvPr id="6" name="Oval 5"/>
          <p:cNvSpPr/>
          <p:nvPr userDrawn="1"/>
        </p:nvSpPr>
        <p:spPr>
          <a:xfrm>
            <a:off x="570322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3</a:t>
            </a:r>
          </a:p>
        </p:txBody>
      </p:sp>
      <p:sp>
        <p:nvSpPr>
          <p:cNvPr id="7" name="Oval 6"/>
          <p:cNvSpPr/>
          <p:nvPr userDrawn="1"/>
        </p:nvSpPr>
        <p:spPr>
          <a:xfrm>
            <a:off x="761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4</a:t>
            </a:r>
          </a:p>
        </p:txBody>
      </p:sp>
      <p:sp>
        <p:nvSpPr>
          <p:cNvPr id="8" name="Oval 7"/>
          <p:cNvSpPr/>
          <p:nvPr userDrawn="1"/>
        </p:nvSpPr>
        <p:spPr>
          <a:xfrm>
            <a:off x="95216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r>
              <a:rPr lang="en-US" sz="3197" b="1" dirty="0">
                <a:solidFill>
                  <a:prstClr val="white"/>
                </a:solidFill>
                <a:ea typeface="Arial" charset="0"/>
                <a:cs typeface="Arial" charset="0"/>
              </a:rPr>
              <a:t>5</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595968"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3443907"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350241" y="3362161"/>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7248018"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9154352" y="3353928"/>
            <a:ext cx="1489137" cy="1598958"/>
          </a:xfrm>
          <a:prstGeom prst="rect">
            <a:avLst/>
          </a:prstGeom>
        </p:spPr>
        <p:txBody>
          <a:bodyPr vert="horz">
            <a:spAutoFit/>
          </a:bodyPr>
          <a:lstStyle>
            <a:lvl1pPr marL="0" indent="0" algn="ctr">
              <a:buNone/>
              <a:defRPr sz="1599">
                <a:solidFill>
                  <a:schemeClr val="accent5">
                    <a:lumMod val="50000"/>
                  </a:schemeClr>
                </a:solidFill>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2" name="Footer Placeholder 1"/>
          <p:cNvSpPr>
            <a:spLocks noGrp="1"/>
          </p:cNvSpPr>
          <p:nvPr>
            <p:ph type="ftr" sz="quarter" idx="45"/>
          </p:nvPr>
        </p:nvSpPr>
        <p:spPr/>
        <p:txBody>
          <a:bodyPr/>
          <a:lstStyle/>
          <a:p>
            <a:endParaRPr lang="en-US">
              <a:solidFill>
                <a:srgbClr val="003A70">
                  <a:tint val="75000"/>
                </a:srgbClr>
              </a:solidFill>
            </a:endParaRPr>
          </a:p>
        </p:txBody>
      </p:sp>
      <p:sp>
        <p:nvSpPr>
          <p:cNvPr id="10" name="Slide Number Placeholder 9"/>
          <p:cNvSpPr>
            <a:spLocks noGrp="1"/>
          </p:cNvSpPr>
          <p:nvPr>
            <p:ph type="sldNum" sz="quarter" idx="46"/>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9457766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Paragraph Layou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068917" y="881668"/>
            <a:ext cx="9683875" cy="625236"/>
          </a:xfrm>
          <a:prstGeom prst="rect">
            <a:avLst/>
          </a:prstGeom>
        </p:spPr>
        <p:txBody>
          <a:bodyPr vert="horz" wrap="square"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1068917" y="1506903"/>
            <a:ext cx="9683876" cy="3872915"/>
          </a:xfrm>
          <a:prstGeom prst="rect">
            <a:avLst/>
          </a:prstGeom>
        </p:spPr>
        <p:txBody>
          <a:bodyPr vert="horz" anchor="t" anchorCtr="0">
            <a:noAutofit/>
          </a:bodyPr>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Approx. 700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a:p>
            <a:pPr lvl="0"/>
            <a:endParaRPr lang="en-US" dirty="0"/>
          </a:p>
          <a:p>
            <a:pPr lvl="0"/>
            <a:endParaRPr lang="en-US" dirty="0"/>
          </a:p>
        </p:txBody>
      </p:sp>
      <p:sp>
        <p:nvSpPr>
          <p:cNvPr id="12" name="Footer Placeholder 6"/>
          <p:cNvSpPr>
            <a:spLocks noGrp="1"/>
          </p:cNvSpPr>
          <p:nvPr>
            <p:ph type="ftr" sz="quarter" idx="3"/>
          </p:nvPr>
        </p:nvSpPr>
        <p:spPr>
          <a:xfrm>
            <a:off x="6815667" y="6052423"/>
            <a:ext cx="4114800"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endParaRPr lang="en-US" dirty="0">
              <a:solidFill>
                <a:srgbClr val="003A70">
                  <a:tint val="75000"/>
                </a:srgbClr>
              </a:solidFill>
            </a:endParaRPr>
          </a:p>
        </p:txBody>
      </p:sp>
      <p:sp>
        <p:nvSpPr>
          <p:cNvPr id="13" name="Slide Number Placeholder 8"/>
          <p:cNvSpPr>
            <a:spLocks noGrp="1"/>
          </p:cNvSpPr>
          <p:nvPr>
            <p:ph type="sldNum" sz="quarter" idx="4"/>
          </p:nvPr>
        </p:nvSpPr>
        <p:spPr>
          <a:xfrm>
            <a:off x="10930467" y="6052423"/>
            <a:ext cx="901899"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fld id="{D08F9049-500A-CA42-B20A-7B1A6A360698}" type="slidenum">
              <a:rPr lang="en-US" smtClean="0">
                <a:solidFill>
                  <a:srgbClr val="003A70">
                    <a:tint val="75000"/>
                  </a:srgbClr>
                </a:solidFill>
              </a:rPr>
              <a:pPr/>
              <a:t>‹#›</a:t>
            </a:fld>
            <a:endParaRPr lang="en-US" dirty="0">
              <a:solidFill>
                <a:srgbClr val="003A70">
                  <a:tint val="75000"/>
                </a:srgbClr>
              </a:solidFill>
            </a:endParaRPr>
          </a:p>
        </p:txBody>
      </p:sp>
    </p:spTree>
    <p:extLst>
      <p:ext uri="{BB962C8B-B14F-4D97-AF65-F5344CB8AC3E}">
        <p14:creationId xmlns:p14="http://schemas.microsoft.com/office/powerpoint/2010/main" val="2744915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10" name="Text Placeholder 8"/>
          <p:cNvSpPr>
            <a:spLocks noGrp="1"/>
          </p:cNvSpPr>
          <p:nvPr>
            <p:ph type="body" sz="quarter" idx="12" hasCustomPrompt="1"/>
          </p:nvPr>
        </p:nvSpPr>
        <p:spPr>
          <a:xfrm>
            <a:off x="1068918" y="1745095"/>
            <a:ext cx="10064749" cy="3608662"/>
          </a:xfrm>
          <a:prstGeom prst="rect">
            <a:avLst/>
          </a:prstGeom>
        </p:spPr>
        <p:txBody>
          <a:bodyPr vert="horz" lIns="0" tIns="0" rIns="0" bIns="0" numCol="2" spcCol="365760">
            <a:noAutofit/>
          </a:bodyPr>
          <a:lstStyle>
            <a:lvl1pPr marL="0" indent="0" algn="l">
              <a:buNone/>
              <a:defRPr sz="1865" baseline="0">
                <a:solidFill>
                  <a:schemeClr val="accent5">
                    <a:lumMod val="50000"/>
                  </a:schemeClr>
                </a:solidFill>
                <a:latin typeface="Trebuchet MS"/>
                <a:cs typeface="Trebuchet MS"/>
              </a:defRPr>
            </a:lvl1pPr>
            <a:lvl2pPr marL="609036" indent="0" algn="l">
              <a:buNone/>
              <a:defRPr sz="1332">
                <a:solidFill>
                  <a:schemeClr val="accent6"/>
                </a:solidFill>
                <a:latin typeface="Trebuchet MS"/>
                <a:cs typeface="Trebuchet MS"/>
              </a:defRPr>
            </a:lvl2pPr>
            <a:lvl3pPr marL="1218072" indent="0" algn="l">
              <a:buNone/>
              <a:defRPr sz="1332">
                <a:solidFill>
                  <a:schemeClr val="accent6"/>
                </a:solidFill>
                <a:latin typeface="Trebuchet MS"/>
                <a:cs typeface="Trebuchet MS"/>
              </a:defRPr>
            </a:lvl3pPr>
            <a:lvl4pPr marL="1827108" indent="0" algn="l">
              <a:buNone/>
              <a:defRPr sz="1332">
                <a:solidFill>
                  <a:schemeClr val="accent6"/>
                </a:solidFill>
                <a:latin typeface="Trebuchet MS"/>
                <a:cs typeface="Trebuchet MS"/>
              </a:defRPr>
            </a:lvl4pPr>
            <a:lvl5pPr marL="2436144" indent="0" algn="l">
              <a:buNone/>
              <a:defRPr sz="1332">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Nunc viverra imperdiet enim. </a:t>
            </a:r>
          </a:p>
          <a:p>
            <a:pPr lvl="0"/>
            <a:r>
              <a:rPr lang="en-US" dirty="0"/>
              <a:t>Lorem ipsum dolor sit amet, consectetuer adipiscing elit. Maecenas porttitor congue massa. </a:t>
            </a:r>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p:txBody>
      </p:sp>
      <p:sp>
        <p:nvSpPr>
          <p:cNvPr id="6" name="Text Placeholder 6"/>
          <p:cNvSpPr>
            <a:spLocks noGrp="1"/>
          </p:cNvSpPr>
          <p:nvPr>
            <p:ph type="body" sz="quarter" idx="11" hasCustomPrompt="1"/>
          </p:nvPr>
        </p:nvSpPr>
        <p:spPr>
          <a:xfrm>
            <a:off x="1068918" y="1119859"/>
            <a:ext cx="10064748" cy="625236"/>
          </a:xfrm>
          <a:prstGeom prst="rect">
            <a:avLst/>
          </a:prstGeom>
        </p:spPr>
        <p:txBody>
          <a:bodyPr vert="horz" wrap="square"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
        <p:nvSpPr>
          <p:cNvPr id="13" name="Footer Placeholder 6"/>
          <p:cNvSpPr>
            <a:spLocks noGrp="1"/>
          </p:cNvSpPr>
          <p:nvPr>
            <p:ph type="ftr" sz="quarter" idx="3"/>
          </p:nvPr>
        </p:nvSpPr>
        <p:spPr>
          <a:xfrm>
            <a:off x="6815667" y="6052423"/>
            <a:ext cx="4114800"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endParaRPr lang="en-US" dirty="0">
              <a:solidFill>
                <a:srgbClr val="003A70">
                  <a:tint val="75000"/>
                </a:srgbClr>
              </a:solidFill>
            </a:endParaRPr>
          </a:p>
        </p:txBody>
      </p:sp>
      <p:sp>
        <p:nvSpPr>
          <p:cNvPr id="14" name="Slide Number Placeholder 8"/>
          <p:cNvSpPr>
            <a:spLocks noGrp="1"/>
          </p:cNvSpPr>
          <p:nvPr>
            <p:ph type="sldNum" sz="quarter" idx="4"/>
          </p:nvPr>
        </p:nvSpPr>
        <p:spPr>
          <a:xfrm>
            <a:off x="10930467" y="6052423"/>
            <a:ext cx="901899"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fld id="{D08F9049-500A-CA42-B20A-7B1A6A360698}" type="slidenum">
              <a:rPr lang="en-US" smtClean="0">
                <a:solidFill>
                  <a:srgbClr val="003A70">
                    <a:tint val="75000"/>
                  </a:srgbClr>
                </a:solidFill>
              </a:rPr>
              <a:pPr/>
              <a:t>‹#›</a:t>
            </a:fld>
            <a:endParaRPr lang="en-US" dirty="0">
              <a:solidFill>
                <a:srgbClr val="003A70">
                  <a:tint val="75000"/>
                </a:srgbClr>
              </a:solidFill>
            </a:endParaRPr>
          </a:p>
        </p:txBody>
      </p:sp>
    </p:spTree>
    <p:extLst>
      <p:ext uri="{BB962C8B-B14F-4D97-AF65-F5344CB8AC3E}">
        <p14:creationId xmlns:p14="http://schemas.microsoft.com/office/powerpoint/2010/main" val="942300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1 paragraph circl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208185" y="911440"/>
            <a:ext cx="4743449" cy="4736947"/>
          </a:xfrm>
          <a:prstGeom prst="ellipse">
            <a:avLst/>
          </a:prstGeom>
        </p:spPr>
        <p:txBody>
          <a:bodyPr vert="horz"/>
          <a:lstStyle/>
          <a:p>
            <a:r>
              <a:rPr lang="en-US"/>
              <a:t>Click icon to add picture</a:t>
            </a:r>
            <a:endParaRPr lang="en-US" dirty="0"/>
          </a:p>
        </p:txBody>
      </p:sp>
      <p:sp>
        <p:nvSpPr>
          <p:cNvPr id="12" name="Text Placeholder 6"/>
          <p:cNvSpPr>
            <a:spLocks noGrp="1"/>
          </p:cNvSpPr>
          <p:nvPr>
            <p:ph type="body" sz="quarter" idx="11" hasCustomPrompt="1"/>
          </p:nvPr>
        </p:nvSpPr>
        <p:spPr>
          <a:xfrm>
            <a:off x="1068918" y="1206137"/>
            <a:ext cx="4550599" cy="502317"/>
          </a:xfrm>
          <a:prstGeom prst="rect">
            <a:avLst/>
          </a:prstGeom>
        </p:spPr>
        <p:txBody>
          <a:bodyPr vert="horz" anchor="b" anchorCtr="0">
            <a:spAutoFit/>
          </a:bodyPr>
          <a:lstStyle>
            <a:lvl1pPr marL="0" indent="0">
              <a:buNone/>
              <a:defRPr sz="2664"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1068918" y="1708455"/>
            <a:ext cx="4550599" cy="3659490"/>
          </a:xfrm>
          <a:prstGeom prst="rect">
            <a:avLst/>
          </a:prstGeom>
        </p:spPr>
        <p:txBody>
          <a:bodyPr vert="horz"/>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
        <p:nvSpPr>
          <p:cNvPr id="10" name="Footer Placeholder 6"/>
          <p:cNvSpPr>
            <a:spLocks noGrp="1"/>
          </p:cNvSpPr>
          <p:nvPr>
            <p:ph type="ftr" sz="quarter" idx="3"/>
          </p:nvPr>
        </p:nvSpPr>
        <p:spPr>
          <a:xfrm>
            <a:off x="6815667" y="6052423"/>
            <a:ext cx="4114800"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endParaRPr lang="en-US" dirty="0">
              <a:solidFill>
                <a:srgbClr val="003A70">
                  <a:tint val="75000"/>
                </a:srgbClr>
              </a:solidFill>
            </a:endParaRPr>
          </a:p>
        </p:txBody>
      </p:sp>
      <p:sp>
        <p:nvSpPr>
          <p:cNvPr id="11" name="Slide Number Placeholder 8"/>
          <p:cNvSpPr>
            <a:spLocks noGrp="1"/>
          </p:cNvSpPr>
          <p:nvPr>
            <p:ph type="sldNum" sz="quarter" idx="4"/>
          </p:nvPr>
        </p:nvSpPr>
        <p:spPr>
          <a:xfrm>
            <a:off x="10930467" y="6052423"/>
            <a:ext cx="901899"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fld id="{D08F9049-500A-CA42-B20A-7B1A6A360698}" type="slidenum">
              <a:rPr lang="en-US" smtClean="0">
                <a:solidFill>
                  <a:srgbClr val="003A70">
                    <a:tint val="75000"/>
                  </a:srgbClr>
                </a:solidFill>
              </a:rPr>
              <a:pPr/>
              <a:t>‹#›</a:t>
            </a:fld>
            <a:endParaRPr lang="en-US" dirty="0">
              <a:solidFill>
                <a:srgbClr val="003A70">
                  <a:tint val="75000"/>
                </a:srgbClr>
              </a:solidFill>
            </a:endParaRPr>
          </a:p>
        </p:txBody>
      </p:sp>
    </p:spTree>
    <p:extLst>
      <p:ext uri="{BB962C8B-B14F-4D97-AF65-F5344CB8AC3E}">
        <p14:creationId xmlns:p14="http://schemas.microsoft.com/office/powerpoint/2010/main" val="39755838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umn Bulleted List">
    <p:spTree>
      <p:nvGrpSpPr>
        <p:cNvPr id="1" name=""/>
        <p:cNvGrpSpPr/>
        <p:nvPr/>
      </p:nvGrpSpPr>
      <p:grpSpPr>
        <a:xfrm>
          <a:off x="0" y="0"/>
          <a:ext cx="0" cy="0"/>
          <a:chOff x="0" y="0"/>
          <a:chExt cx="0" cy="0"/>
        </a:xfrm>
      </p:grpSpPr>
      <p:sp>
        <p:nvSpPr>
          <p:cNvPr id="9" name="Text Placeholder 6"/>
          <p:cNvSpPr>
            <a:spLocks noGrp="1"/>
          </p:cNvSpPr>
          <p:nvPr>
            <p:ph type="body" sz="quarter" idx="11" hasCustomPrompt="1"/>
          </p:nvPr>
        </p:nvSpPr>
        <p:spPr>
          <a:xfrm>
            <a:off x="1068918" y="1808684"/>
            <a:ext cx="2031132" cy="950608"/>
          </a:xfrm>
          <a:prstGeom prst="rect">
            <a:avLst/>
          </a:prstGeom>
        </p:spPr>
        <p:txBody>
          <a:bodyPr vert="horz" anchor="b" anchorCtr="0">
            <a:normAutofit/>
          </a:bodyPr>
          <a:lstStyle>
            <a:lvl1pPr marL="0" indent="0">
              <a:buNone/>
              <a:defRPr sz="2398"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4143569" y="3690001"/>
            <a:ext cx="184731" cy="461345"/>
          </a:xfrm>
          <a:prstGeom prst="rect">
            <a:avLst/>
          </a:prstGeom>
          <a:noFill/>
        </p:spPr>
        <p:txBody>
          <a:bodyPr wrap="none" rtlCol="0">
            <a:spAutoFit/>
          </a:bodyPr>
          <a:lstStyle/>
          <a:p>
            <a:pPr defTabSz="609036"/>
            <a:endParaRPr lang="en-US" sz="2398" dirty="0">
              <a:solidFill>
                <a:srgbClr val="003A70"/>
              </a:solidFill>
            </a:endParaRPr>
          </a:p>
        </p:txBody>
      </p:sp>
      <p:sp>
        <p:nvSpPr>
          <p:cNvPr id="5" name="Text Placeholder 4"/>
          <p:cNvSpPr>
            <a:spLocks noGrp="1"/>
          </p:cNvSpPr>
          <p:nvPr>
            <p:ph type="body" sz="quarter" idx="12" hasCustomPrompt="1"/>
          </p:nvPr>
        </p:nvSpPr>
        <p:spPr>
          <a:xfrm>
            <a:off x="3238501" y="1808076"/>
            <a:ext cx="3113617" cy="3518875"/>
          </a:xfrm>
          <a:prstGeom prst="rect">
            <a:avLst/>
          </a:prstGeom>
        </p:spPr>
        <p:txBody>
          <a:bodyPr vert="horz"/>
          <a:lstStyle>
            <a:lvl1pPr marL="91355" indent="-243614">
              <a:lnSpc>
                <a:spcPct val="150000"/>
              </a:lnSpc>
              <a:defRPr sz="1865" baseline="0">
                <a:solidFill>
                  <a:schemeClr val="accent5">
                    <a:lumMod val="50000"/>
                  </a:schemeClr>
                </a:solidFill>
                <a:latin typeface="Trebuchet MS"/>
                <a:cs typeface="Trebuchet MS"/>
              </a:defRPr>
            </a:lvl1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p:txBody>
      </p:sp>
      <p:sp>
        <p:nvSpPr>
          <p:cNvPr id="13" name="Text Placeholder 4"/>
          <p:cNvSpPr>
            <a:spLocks noGrp="1"/>
          </p:cNvSpPr>
          <p:nvPr>
            <p:ph type="body" sz="quarter" idx="13" hasCustomPrompt="1"/>
          </p:nvPr>
        </p:nvSpPr>
        <p:spPr>
          <a:xfrm>
            <a:off x="6555318" y="1813722"/>
            <a:ext cx="3113617" cy="3518875"/>
          </a:xfrm>
          <a:prstGeom prst="rect">
            <a:avLst/>
          </a:prstGeom>
        </p:spPr>
        <p:txBody>
          <a:bodyPr vert="horz"/>
          <a:lstStyle>
            <a:lvl1pPr marL="0" indent="-243614">
              <a:lnSpc>
                <a:spcPct val="150000"/>
              </a:lnSpc>
              <a:defRPr sz="1865" baseline="0">
                <a:solidFill>
                  <a:schemeClr val="accent5">
                    <a:lumMod val="50000"/>
                  </a:schemeClr>
                </a:solidFill>
                <a:latin typeface="Trebuchet MS"/>
                <a:cs typeface="Trebuchet MS"/>
              </a:defRPr>
            </a:lvl1pPr>
          </a:lstStyle>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11" name="Footer Placeholder 6"/>
          <p:cNvSpPr>
            <a:spLocks noGrp="1"/>
          </p:cNvSpPr>
          <p:nvPr>
            <p:ph type="ftr" sz="quarter" idx="3"/>
          </p:nvPr>
        </p:nvSpPr>
        <p:spPr>
          <a:xfrm>
            <a:off x="6815667" y="6052423"/>
            <a:ext cx="4114800"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endParaRPr lang="en-US" dirty="0">
              <a:solidFill>
                <a:srgbClr val="003A70">
                  <a:tint val="75000"/>
                </a:srgbClr>
              </a:solidFill>
            </a:endParaRPr>
          </a:p>
        </p:txBody>
      </p:sp>
      <p:sp>
        <p:nvSpPr>
          <p:cNvPr id="12" name="Slide Number Placeholder 8"/>
          <p:cNvSpPr>
            <a:spLocks noGrp="1"/>
          </p:cNvSpPr>
          <p:nvPr>
            <p:ph type="sldNum" sz="quarter" idx="4"/>
          </p:nvPr>
        </p:nvSpPr>
        <p:spPr>
          <a:xfrm>
            <a:off x="10930467" y="6052423"/>
            <a:ext cx="901899"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fld id="{D08F9049-500A-CA42-B20A-7B1A6A360698}" type="slidenum">
              <a:rPr lang="en-US" smtClean="0">
                <a:solidFill>
                  <a:srgbClr val="003A70">
                    <a:tint val="75000"/>
                  </a:srgbClr>
                </a:solidFill>
              </a:rPr>
              <a:pPr/>
              <a:t>‹#›</a:t>
            </a:fld>
            <a:endParaRPr lang="en-US" dirty="0">
              <a:solidFill>
                <a:srgbClr val="003A70">
                  <a:tint val="75000"/>
                </a:srgbClr>
              </a:solidFill>
            </a:endParaRPr>
          </a:p>
        </p:txBody>
      </p:sp>
    </p:spTree>
    <p:extLst>
      <p:ext uri="{BB962C8B-B14F-4D97-AF65-F5344CB8AC3E}">
        <p14:creationId xmlns:p14="http://schemas.microsoft.com/office/powerpoint/2010/main" val="13282165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6"/>
          <p:cNvSpPr>
            <a:spLocks noGrp="1"/>
          </p:cNvSpPr>
          <p:nvPr>
            <p:ph type="body" sz="quarter" idx="11" hasCustomPrompt="1"/>
          </p:nvPr>
        </p:nvSpPr>
        <p:spPr>
          <a:xfrm>
            <a:off x="1529225" y="2673661"/>
            <a:ext cx="9140059" cy="1564334"/>
          </a:xfrm>
          <a:prstGeom prst="rect">
            <a:avLst/>
          </a:prstGeom>
        </p:spPr>
        <p:txBody>
          <a:bodyPr vert="horz" anchor="ctr">
            <a:norm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a:t>
            </a:r>
          </a:p>
        </p:txBody>
      </p:sp>
    </p:spTree>
    <p:extLst>
      <p:ext uri="{BB962C8B-B14F-4D97-AF65-F5344CB8AC3E}">
        <p14:creationId xmlns:p14="http://schemas.microsoft.com/office/powerpoint/2010/main" val="163493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 CW MCW">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99F494-8F11-2B4B-B2CC-D84F7CC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 y="857"/>
            <a:ext cx="12188949" cy="6856284"/>
          </a:xfrm>
          <a:prstGeom prst="rect">
            <a:avLst/>
          </a:prstGeom>
        </p:spPr>
      </p:pic>
      <p:sp>
        <p:nvSpPr>
          <p:cNvPr id="5" name="Title 1">
            <a:extLst>
              <a:ext uri="{FF2B5EF4-FFF2-40B4-BE49-F238E27FC236}">
                <a16:creationId xmlns:a16="http://schemas.microsoft.com/office/drawing/2014/main" xmlns="" id="{E89C963B-40F2-B941-A936-A0F80A972769}"/>
              </a:ext>
            </a:extLst>
          </p:cNvPr>
          <p:cNvSpPr>
            <a:spLocks noGrp="1"/>
          </p:cNvSpPr>
          <p:nvPr>
            <p:ph type="ctrTitle" hasCustomPrompt="1"/>
          </p:nvPr>
        </p:nvSpPr>
        <p:spPr>
          <a:xfrm>
            <a:off x="1524000" y="701446"/>
            <a:ext cx="9144000" cy="2387600"/>
          </a:xfrm>
        </p:spPr>
        <p:txBody>
          <a:bodyPr anchor="b"/>
          <a:lstStyle>
            <a:lvl1pPr algn="ctr">
              <a:defRPr sz="6000">
                <a:solidFill>
                  <a:schemeClr val="bg1"/>
                </a:solidFill>
              </a:defRPr>
            </a:lvl1pPr>
          </a:lstStyle>
          <a:p>
            <a:r>
              <a:rPr lang="en-US" dirty="0"/>
              <a:t>Click to edit Transition Slide Title</a:t>
            </a:r>
          </a:p>
        </p:txBody>
      </p:sp>
      <p:sp>
        <p:nvSpPr>
          <p:cNvPr id="6" name="Subtitle 2">
            <a:extLst>
              <a:ext uri="{FF2B5EF4-FFF2-40B4-BE49-F238E27FC236}">
                <a16:creationId xmlns:a16="http://schemas.microsoft.com/office/drawing/2014/main" xmlns="" id="{D6B42997-0672-DB4B-9FB1-28F5DC05997D}"/>
              </a:ext>
            </a:extLst>
          </p:cNvPr>
          <p:cNvSpPr>
            <a:spLocks noGrp="1"/>
          </p:cNvSpPr>
          <p:nvPr>
            <p:ph type="subTitle" idx="1" hasCustomPrompt="1"/>
          </p:nvPr>
        </p:nvSpPr>
        <p:spPr>
          <a:xfrm>
            <a:off x="1524000" y="3181121"/>
            <a:ext cx="9144000" cy="102801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7230893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sp>
        <p:nvSpPr>
          <p:cNvPr id="5" name="Oval 4"/>
          <p:cNvSpPr/>
          <p:nvPr userDrawn="1"/>
        </p:nvSpPr>
        <p:spPr>
          <a:xfrm>
            <a:off x="-2981548" y="-4300551"/>
            <a:ext cx="10327613" cy="10318059"/>
          </a:xfrm>
          <a:prstGeom prst="ellipse">
            <a:avLst/>
          </a:prstGeom>
          <a:solidFill>
            <a:schemeClr val="bg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endParaRPr lang="en-US" sz="2398">
              <a:solidFill>
                <a:prstClr val="white"/>
              </a:solidFill>
            </a:endParaRPr>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4298029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8" name="Rectangle 7"/>
          <p:cNvSpPr/>
          <p:nvPr userDrawn="1"/>
        </p:nvSpPr>
        <p:spPr>
          <a:xfrm>
            <a:off x="3335909" y="627196"/>
            <a:ext cx="5524983" cy="5519871"/>
          </a:xfrm>
          <a:prstGeom prst="rect">
            <a:avLst/>
          </a:prstGeom>
          <a:solidFill>
            <a:schemeClr val="bg2">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endParaRPr lang="en-US" sz="2398">
              <a:solidFill>
                <a:prstClr val="white"/>
              </a:solidFill>
            </a:endParaRPr>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850" y="5843082"/>
            <a:ext cx="3040151" cy="671478"/>
          </a:xfrm>
          <a:prstGeom prst="rect">
            <a:avLst/>
          </a:prstGeom>
        </p:spPr>
      </p:pic>
    </p:spTree>
    <p:extLst>
      <p:ext uri="{BB962C8B-B14F-4D97-AF65-F5344CB8AC3E}">
        <p14:creationId xmlns:p14="http://schemas.microsoft.com/office/powerpoint/2010/main" val="3943161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7" name="Right Triangle 6"/>
          <p:cNvSpPr/>
          <p:nvPr userDrawn="1"/>
        </p:nvSpPr>
        <p:spPr>
          <a:xfrm>
            <a:off x="-12105" y="0"/>
            <a:ext cx="6945607" cy="6698128"/>
          </a:xfrm>
          <a:prstGeom prst="rtTriangle">
            <a:avLst/>
          </a:prstGeom>
          <a:solidFill>
            <a:schemeClr val="bg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endParaRPr lang="en-US" sz="2398">
              <a:solidFill>
                <a:prstClr val="white"/>
              </a:solidFill>
            </a:endParaRPr>
          </a:p>
        </p:txBody>
      </p:sp>
      <p:sp>
        <p:nvSpPr>
          <p:cNvPr id="8"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966" y="5843082"/>
            <a:ext cx="2597868" cy="71248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5850" y="5843082"/>
            <a:ext cx="3040151" cy="671478"/>
          </a:xfrm>
          <a:prstGeom prst="rect">
            <a:avLst/>
          </a:prstGeom>
        </p:spPr>
      </p:pic>
    </p:spTree>
    <p:extLst>
      <p:ext uri="{BB962C8B-B14F-4D97-AF65-F5344CB8AC3E}">
        <p14:creationId xmlns:p14="http://schemas.microsoft.com/office/powerpoint/2010/main" val="13420993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Text Placeholder 6"/>
          <p:cNvSpPr>
            <a:spLocks noGrp="1"/>
          </p:cNvSpPr>
          <p:nvPr>
            <p:ph type="body" sz="quarter" idx="39" hasCustomPrompt="1"/>
          </p:nvPr>
        </p:nvSpPr>
        <p:spPr>
          <a:xfrm>
            <a:off x="1069123" y="1287115"/>
            <a:ext cx="9952567" cy="502317"/>
          </a:xfrm>
          <a:prstGeom prst="rect">
            <a:avLst/>
          </a:prstGeom>
        </p:spPr>
        <p:txBody>
          <a:bodyPr vert="horz" wrap="square" anchor="b" anchorCtr="0">
            <a:spAutoFit/>
          </a:bodyPr>
          <a:lstStyle>
            <a:lvl1pPr marL="0" indent="0" algn="l">
              <a:buNone/>
              <a:defRPr sz="2664"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1069125" y="1789432"/>
            <a:ext cx="9952567" cy="3119722"/>
          </a:xfrm>
          <a:prstGeom prst="rect">
            <a:avLst/>
          </a:prstGeom>
        </p:spPr>
        <p:txBody>
          <a:bodyPr vert="horz"/>
          <a:lstStyle>
            <a:lvl1pPr>
              <a:defRPr sz="3197">
                <a:solidFill>
                  <a:schemeClr val="accent5"/>
                </a:solidFill>
              </a:defRPr>
            </a:lvl1pPr>
          </a:lstStyle>
          <a:p>
            <a:r>
              <a:rPr lang="en-US"/>
              <a:t>Click icon to add table</a:t>
            </a:r>
            <a:endParaRPr lang="en-US" dirty="0"/>
          </a:p>
        </p:txBody>
      </p:sp>
    </p:spTree>
    <p:extLst>
      <p:ext uri="{BB962C8B-B14F-4D97-AF65-F5344CB8AC3E}">
        <p14:creationId xmlns:p14="http://schemas.microsoft.com/office/powerpoint/2010/main" val="27344405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Text Placeholder 6"/>
          <p:cNvSpPr>
            <a:spLocks noGrp="1"/>
          </p:cNvSpPr>
          <p:nvPr>
            <p:ph type="body" sz="quarter" idx="39" hasCustomPrompt="1"/>
          </p:nvPr>
        </p:nvSpPr>
        <p:spPr>
          <a:xfrm>
            <a:off x="1028810" y="1708983"/>
            <a:ext cx="1954621" cy="1027179"/>
          </a:xfrm>
          <a:prstGeom prst="rect">
            <a:avLst/>
          </a:prstGeom>
        </p:spPr>
        <p:txBody>
          <a:bodyPr vert="horz" anchor="t" anchorCtr="0">
            <a:spAutoFit/>
          </a:bodyPr>
          <a:lstStyle>
            <a:lvl1pPr marL="0" indent="0" algn="l">
              <a:buNone/>
              <a:defRPr sz="2664"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3083985" y="1708984"/>
            <a:ext cx="8477249" cy="3869916"/>
          </a:xfrm>
          <a:prstGeom prst="rect">
            <a:avLst/>
          </a:prstGeom>
        </p:spPr>
        <p:txBody>
          <a:bodyPr vert="horz"/>
          <a:lstStyle>
            <a:lvl1pPr>
              <a:defRPr sz="3197">
                <a:solidFill>
                  <a:schemeClr val="accent5"/>
                </a:solidFill>
              </a:defRPr>
            </a:lvl1pPr>
          </a:lstStyle>
          <a:p>
            <a:r>
              <a:rPr lang="en-US"/>
              <a:t>Click icon to add chart</a:t>
            </a:r>
            <a:endParaRPr lang="en-US" dirty="0"/>
          </a:p>
        </p:txBody>
      </p:sp>
    </p:spTree>
    <p:extLst>
      <p:ext uri="{BB962C8B-B14F-4D97-AF65-F5344CB8AC3E}">
        <p14:creationId xmlns:p14="http://schemas.microsoft.com/office/powerpoint/2010/main" val="2919214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sp>
        <p:nvSpPr>
          <p:cNvPr id="8"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25879516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006666" y="6099466"/>
            <a:ext cx="869839" cy="363730"/>
          </a:xfrm>
          <a:prstGeom prst="rect">
            <a:avLst/>
          </a:prstGeom>
        </p:spPr>
        <p:txBody>
          <a:bodyPr/>
          <a:lstStyle/>
          <a:p>
            <a:fld id="{B4912D95-9EAC-F54B-ACA4-A6FD5A6624C2}" type="slidenum">
              <a:rPr lang="en-US" smtClean="0">
                <a:solidFill>
                  <a:srgbClr val="003A70">
                    <a:tint val="75000"/>
                  </a:srgbClr>
                </a:solidFill>
              </a:rPr>
              <a:pPr/>
              <a:t>‹#›</a:t>
            </a:fld>
            <a:endParaRPr lang="en-US" dirty="0">
              <a:solidFill>
                <a:srgbClr val="003A70">
                  <a:tint val="75000"/>
                </a:srgbClr>
              </a:solidFill>
            </a:endParaRPr>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51655"/>
          </a:xfrm>
          <a:prstGeom prst="rect">
            <a:avLst/>
          </a:prstGeom>
        </p:spPr>
      </p:pic>
      <p:sp>
        <p:nvSpPr>
          <p:cNvPr id="8" name="Rectangle 7"/>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endParaRPr lang="en-US" sz="2398">
              <a:solidFill>
                <a:srgbClr val="FFE04F"/>
              </a:solidFill>
            </a:endParaRPr>
          </a:p>
        </p:txBody>
      </p:sp>
      <p:sp>
        <p:nvSpPr>
          <p:cNvPr id="9"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966" y="5843082"/>
            <a:ext cx="2597868" cy="71248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5850" y="5843082"/>
            <a:ext cx="3040151" cy="671478"/>
          </a:xfrm>
          <a:prstGeom prst="rect">
            <a:avLst/>
          </a:prstGeom>
        </p:spPr>
      </p:pic>
    </p:spTree>
    <p:extLst>
      <p:ext uri="{BB962C8B-B14F-4D97-AF65-F5344CB8AC3E}">
        <p14:creationId xmlns:p14="http://schemas.microsoft.com/office/powerpoint/2010/main" val="45707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CW MCW Top Blue Bar/1c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DC9E240-653A-A944-9B68-9D1DA4454F12}"/>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AEF33BC-2438-5D4D-A74D-43B754D2BF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7002" y="5759436"/>
            <a:ext cx="2735676" cy="875416"/>
          </a:xfrm>
          <a:prstGeom prst="rect">
            <a:avLst/>
          </a:prstGeom>
        </p:spPr>
      </p:pic>
      <p:sp>
        <p:nvSpPr>
          <p:cNvPr id="9" name="Title 1">
            <a:extLst>
              <a:ext uri="{FF2B5EF4-FFF2-40B4-BE49-F238E27FC236}">
                <a16:creationId xmlns:a16="http://schemas.microsoft.com/office/drawing/2014/main" xmlns="" id="{27D0860B-C3E1-8944-BAED-C5306E69F9D8}"/>
              </a:ext>
            </a:extLst>
          </p:cNvPr>
          <p:cNvSpPr>
            <a:spLocks noGrp="1"/>
          </p:cNvSpPr>
          <p:nvPr>
            <p:ph type="title"/>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E12A631F-1621-1746-AC82-7B0269F751A7}"/>
              </a:ext>
            </a:extLst>
          </p:cNvPr>
          <p:cNvSpPr>
            <a:spLocks noGrp="1"/>
          </p:cNvSpPr>
          <p:nvPr>
            <p:ph idx="1"/>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xmlns="" id="{C22E5587-684E-AE4A-9A6F-390F002FE026}"/>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Tree>
    <p:extLst>
      <p:ext uri="{BB962C8B-B14F-4D97-AF65-F5344CB8AC3E}">
        <p14:creationId xmlns:p14="http://schemas.microsoft.com/office/powerpoint/2010/main" val="110726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CW MCW Top Blue Bar/2c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DC9E240-653A-A944-9B68-9D1DA4454F12}"/>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27D0860B-C3E1-8944-BAED-C5306E69F9D8}"/>
              </a:ext>
            </a:extLst>
          </p:cNvPr>
          <p:cNvSpPr>
            <a:spLocks noGrp="1"/>
          </p:cNvSpPr>
          <p:nvPr>
            <p:ph type="title"/>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6" name="TextBox 5">
            <a:extLst>
              <a:ext uri="{FF2B5EF4-FFF2-40B4-BE49-F238E27FC236}">
                <a16:creationId xmlns:a16="http://schemas.microsoft.com/office/drawing/2014/main" xmlns="" id="{C22E5587-684E-AE4A-9A6F-390F002FE026}"/>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0" name="Content Placeholder 2">
            <a:extLst>
              <a:ext uri="{FF2B5EF4-FFF2-40B4-BE49-F238E27FC236}">
                <a16:creationId xmlns:a16="http://schemas.microsoft.com/office/drawing/2014/main" xmlns="" id="{23F9906D-97C1-564B-A5FA-548126285CC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xmlns="" id="{5E3074E7-109A-B245-980A-9F1E3C98A0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91F71FCD-3C36-634A-8BCC-959ED081C8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7002" y="5759436"/>
            <a:ext cx="2735676" cy="875416"/>
          </a:xfrm>
          <a:prstGeom prst="rect">
            <a:avLst/>
          </a:prstGeom>
        </p:spPr>
      </p:pic>
    </p:spTree>
    <p:extLst>
      <p:ext uri="{BB962C8B-B14F-4D97-AF65-F5344CB8AC3E}">
        <p14:creationId xmlns:p14="http://schemas.microsoft.com/office/powerpoint/2010/main" val="163743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CW MCW whit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F63A202-EE98-054E-A9DB-C412F6829318}"/>
              </a:ext>
            </a:extLst>
          </p:cNvPr>
          <p:cNvSpPr>
            <a:spLocks noGrp="1"/>
          </p:cNvSpPr>
          <p:nvPr>
            <p:ph type="title" hasCustomPrompt="1"/>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Section Header</a:t>
            </a:r>
          </a:p>
        </p:txBody>
      </p:sp>
      <p:sp>
        <p:nvSpPr>
          <p:cNvPr id="5" name="TextBox 4">
            <a:extLst>
              <a:ext uri="{FF2B5EF4-FFF2-40B4-BE49-F238E27FC236}">
                <a16:creationId xmlns:a16="http://schemas.microsoft.com/office/drawing/2014/main" xmlns="" id="{B1D7165F-A914-F540-BF68-7B1C134739BD}"/>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pic>
        <p:nvPicPr>
          <p:cNvPr id="6" name="Picture 5">
            <a:extLst>
              <a:ext uri="{FF2B5EF4-FFF2-40B4-BE49-F238E27FC236}">
                <a16:creationId xmlns:a16="http://schemas.microsoft.com/office/drawing/2014/main" xmlns="" id="{B5CBDC40-1D35-BE45-9533-BF1C900167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7002" y="5759436"/>
            <a:ext cx="2735676" cy="875416"/>
          </a:xfrm>
          <a:prstGeom prst="rect">
            <a:avLst/>
          </a:prstGeom>
        </p:spPr>
      </p:pic>
    </p:spTree>
    <p:extLst>
      <p:ext uri="{BB962C8B-B14F-4D97-AF65-F5344CB8AC3E}">
        <p14:creationId xmlns:p14="http://schemas.microsoft.com/office/powerpoint/2010/main" val="367819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CW MCW Top Blue Ba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CC5E14C-9F74-B543-B551-56F58911A75C}"/>
              </a:ext>
            </a:extLst>
          </p:cNvPr>
          <p:cNvSpPr>
            <a:spLocks noGrp="1"/>
          </p:cNvSpPr>
          <p:nvPr>
            <p:ph type="title" hasCustomPrompt="1"/>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Section Header</a:t>
            </a:r>
          </a:p>
        </p:txBody>
      </p:sp>
      <p:sp>
        <p:nvSpPr>
          <p:cNvPr id="12" name="TextBox 11">
            <a:extLst>
              <a:ext uri="{FF2B5EF4-FFF2-40B4-BE49-F238E27FC236}">
                <a16:creationId xmlns:a16="http://schemas.microsoft.com/office/drawing/2014/main" xmlns="" id="{BFBF5AA8-4E09-AB4F-B875-71F7EB32F62C}"/>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3" name="Rectangle 12">
            <a:extLst>
              <a:ext uri="{FF2B5EF4-FFF2-40B4-BE49-F238E27FC236}">
                <a16:creationId xmlns:a16="http://schemas.microsoft.com/office/drawing/2014/main" xmlns="" id="{6F97E6A2-11CD-DB4A-8703-708365A67DCA}"/>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F69F6336-A726-4345-9F29-B21189E62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7002" y="5759436"/>
            <a:ext cx="2735676" cy="875416"/>
          </a:xfrm>
          <a:prstGeom prst="rect">
            <a:avLst/>
          </a:prstGeom>
        </p:spPr>
      </p:pic>
    </p:spTree>
    <p:extLst>
      <p:ext uri="{BB962C8B-B14F-4D97-AF65-F5344CB8AC3E}">
        <p14:creationId xmlns:p14="http://schemas.microsoft.com/office/powerpoint/2010/main" val="378177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CW MCW">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FBF5AA8-4E09-AB4F-B875-71F7EB32F62C}"/>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3" name="Rectangle 12">
            <a:extLst>
              <a:ext uri="{FF2B5EF4-FFF2-40B4-BE49-F238E27FC236}">
                <a16:creationId xmlns:a16="http://schemas.microsoft.com/office/drawing/2014/main" xmlns="" id="{6F97E6A2-11CD-DB4A-8703-708365A67DCA}"/>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D32B0A92-2379-EE4D-919B-BADA49BF4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7002" y="5759436"/>
            <a:ext cx="2735676" cy="875416"/>
          </a:xfrm>
          <a:prstGeom prst="rect">
            <a:avLst/>
          </a:prstGeom>
        </p:spPr>
      </p:pic>
    </p:spTree>
    <p:extLst>
      <p:ext uri="{BB962C8B-B14F-4D97-AF65-F5344CB8AC3E}">
        <p14:creationId xmlns:p14="http://schemas.microsoft.com/office/powerpoint/2010/main" val="428579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CW MCW - Date, Footer and Page 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E27B8-96E3-D541-B970-9BB988656DC6}"/>
              </a:ext>
            </a:extLst>
          </p:cNvPr>
          <p:cNvSpPr>
            <a:spLocks noGrp="1"/>
          </p:cNvSpPr>
          <p:nvPr>
            <p:ph type="title"/>
          </p:nvPr>
        </p:nvSpPr>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52C43332-8758-3347-822D-3864D44F41CA}"/>
              </a:ext>
            </a:extLst>
          </p:cNvPr>
          <p:cNvSpPr>
            <a:spLocks noGrp="1"/>
          </p:cNvSpPr>
          <p:nvPr>
            <p:ph type="dt" sz="half" idx="10"/>
          </p:nvPr>
        </p:nvSpPr>
        <p:spPr/>
        <p:txBody>
          <a:bodyPr/>
          <a:lstStyle/>
          <a:p>
            <a:fld id="{D1F02CCD-40F4-2643-AA8D-92B1BBD3AB5C}" type="datetimeFigureOut">
              <a:rPr lang="en-US" smtClean="0"/>
              <a:t>10/10/2023</a:t>
            </a:fld>
            <a:endParaRPr lang="en-US"/>
          </a:p>
        </p:txBody>
      </p:sp>
      <p:sp>
        <p:nvSpPr>
          <p:cNvPr id="4" name="Footer Placeholder 3">
            <a:extLst>
              <a:ext uri="{FF2B5EF4-FFF2-40B4-BE49-F238E27FC236}">
                <a16:creationId xmlns:a16="http://schemas.microsoft.com/office/drawing/2014/main" xmlns="" id="{A5C18C18-89FE-5E48-8B96-5ABE705C9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920BC0-FC9D-C040-AADE-C210EB612954}"/>
              </a:ext>
            </a:extLst>
          </p:cNvPr>
          <p:cNvSpPr>
            <a:spLocks noGrp="1"/>
          </p:cNvSpPr>
          <p:nvPr>
            <p:ph type="sldNum" sz="quarter" idx="12"/>
          </p:nvPr>
        </p:nvSpPr>
        <p:spPr/>
        <p:txBody>
          <a:bodyPr/>
          <a:lstStyle/>
          <a:p>
            <a:fld id="{FF74C9A2-ABB1-4648-85E1-9889611A7291}" type="slidenum">
              <a:rPr lang="en-US" smtClean="0"/>
              <a:t>‹#›</a:t>
            </a:fld>
            <a:endParaRPr lang="en-US"/>
          </a:p>
        </p:txBody>
      </p:sp>
    </p:spTree>
    <p:extLst>
      <p:ext uri="{BB962C8B-B14F-4D97-AF65-F5344CB8AC3E}">
        <p14:creationId xmlns:p14="http://schemas.microsoft.com/office/powerpoint/2010/main" val="262930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313A733-0139-4030-8A79-D7D22F9189B9}"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160619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_1">
    <p:spTree>
      <p:nvGrpSpPr>
        <p:cNvPr id="1" name=""/>
        <p:cNvGrpSpPr/>
        <p:nvPr/>
      </p:nvGrpSpPr>
      <p:grpSpPr>
        <a:xfrm>
          <a:off x="0" y="0"/>
          <a:ext cx="0" cy="0"/>
          <a:chOff x="0" y="0"/>
          <a:chExt cx="0" cy="0"/>
        </a:xfrm>
      </p:grpSpPr>
      <p:sp>
        <p:nvSpPr>
          <p:cNvPr id="14" name="Rectangle 13"/>
          <p:cNvSpPr/>
          <p:nvPr/>
        </p:nvSpPr>
        <p:spPr>
          <a:xfrm>
            <a:off x="0" y="-1"/>
            <a:ext cx="12192000" cy="5078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cxnSp>
        <p:nvCxnSpPr>
          <p:cNvPr id="17" name="Straight Connector 16"/>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
        <p:nvSpPr>
          <p:cNvPr id="2" name="Rectangle 1">
            <a:extLst>
              <a:ext uri="{FF2B5EF4-FFF2-40B4-BE49-F238E27FC236}">
                <a16:creationId xmlns:a16="http://schemas.microsoft.com/office/drawing/2014/main" xmlns="" id="{60315C60-4B91-3250-39FB-90E7930B481A}"/>
              </a:ext>
            </a:extLst>
          </p:cNvPr>
          <p:cNvSpPr/>
          <p:nvPr userDrawn="1"/>
        </p:nvSpPr>
        <p:spPr>
          <a:xfrm>
            <a:off x="0" y="-1"/>
            <a:ext cx="12192000" cy="5078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Nova" panose="020B0504020202020204" pitchFamily="34" charset="0"/>
            </a:endParaRPr>
          </a:p>
        </p:txBody>
      </p:sp>
      <p:cxnSp>
        <p:nvCxnSpPr>
          <p:cNvPr id="3" name="Straight Connector 2">
            <a:extLst>
              <a:ext uri="{FF2B5EF4-FFF2-40B4-BE49-F238E27FC236}">
                <a16:creationId xmlns:a16="http://schemas.microsoft.com/office/drawing/2014/main" xmlns="" id="{C3B869D1-72E6-9F8B-BEF1-BC74E1D2C293}"/>
              </a:ext>
            </a:extLst>
          </p:cNvPr>
          <p:cNvCxnSpPr/>
          <p:nvPr userDrawn="1"/>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968515F-2F27-2B04-906C-68426D0CE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276148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W - Transi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99F494-8F11-2B4B-B2CC-D84F7CC6CF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857"/>
            <a:ext cx="12188951" cy="6856284"/>
          </a:xfrm>
          <a:prstGeom prst="rect">
            <a:avLst/>
          </a:prstGeom>
        </p:spPr>
      </p:pic>
      <p:sp>
        <p:nvSpPr>
          <p:cNvPr id="5" name="Title 1">
            <a:extLst>
              <a:ext uri="{FF2B5EF4-FFF2-40B4-BE49-F238E27FC236}">
                <a16:creationId xmlns:a16="http://schemas.microsoft.com/office/drawing/2014/main" xmlns="" id="{E89C963B-40F2-B941-A936-A0F80A972769}"/>
              </a:ext>
            </a:extLst>
          </p:cNvPr>
          <p:cNvSpPr>
            <a:spLocks noGrp="1"/>
          </p:cNvSpPr>
          <p:nvPr>
            <p:ph type="ctrTitle" hasCustomPrompt="1"/>
          </p:nvPr>
        </p:nvSpPr>
        <p:spPr>
          <a:xfrm>
            <a:off x="1524000" y="701446"/>
            <a:ext cx="9144000" cy="2387600"/>
          </a:xfrm>
        </p:spPr>
        <p:txBody>
          <a:bodyPr anchor="b"/>
          <a:lstStyle>
            <a:lvl1pPr algn="ctr">
              <a:defRPr sz="6000">
                <a:solidFill>
                  <a:schemeClr val="bg1"/>
                </a:solidFill>
              </a:defRPr>
            </a:lvl1pPr>
          </a:lstStyle>
          <a:p>
            <a:r>
              <a:rPr lang="en-US" dirty="0"/>
              <a:t>Click to edit Transition Slide Title</a:t>
            </a:r>
          </a:p>
        </p:txBody>
      </p:sp>
      <p:sp>
        <p:nvSpPr>
          <p:cNvPr id="6" name="Subtitle 2">
            <a:extLst>
              <a:ext uri="{FF2B5EF4-FFF2-40B4-BE49-F238E27FC236}">
                <a16:creationId xmlns:a16="http://schemas.microsoft.com/office/drawing/2014/main" xmlns="" id="{D6B42997-0672-DB4B-9FB1-28F5DC05997D}"/>
              </a:ext>
            </a:extLst>
          </p:cNvPr>
          <p:cNvSpPr>
            <a:spLocks noGrp="1"/>
          </p:cNvSpPr>
          <p:nvPr>
            <p:ph type="subTitle" idx="1" hasCustomPrompt="1"/>
          </p:nvPr>
        </p:nvSpPr>
        <p:spPr>
          <a:xfrm>
            <a:off x="1524000" y="3181121"/>
            <a:ext cx="9144000" cy="102801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928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198388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295751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1893535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Whit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951470" y="753760"/>
            <a:ext cx="8538519" cy="2063580"/>
          </a:xfrm>
          <a:prstGeom prst="rect">
            <a:avLst/>
          </a:prstGeom>
        </p:spPr>
        <p:txBody>
          <a:bodyPr vert="horz" lIns="0" tIns="45720" rIns="91440" bIns="45720" rtlCol="0" anchor="b" anchorCtr="0">
            <a:normAutofit/>
          </a:bodyPr>
          <a:lstStyle>
            <a:lvl1pPr>
              <a:defRPr sz="4400" cap="none" spc="100" baseline="0">
                <a:solidFill>
                  <a:schemeClr val="accent4"/>
                </a:solidFill>
              </a:defRPr>
            </a:lvl1pPr>
          </a:lstStyle>
          <a:p>
            <a:r>
              <a:rPr lang="en-US"/>
              <a:t>Click to Edit </a:t>
            </a:r>
            <a:br>
              <a:rPr lang="en-US"/>
            </a:br>
            <a:r>
              <a:rPr lang="en-US"/>
              <a:t>Presentation Title</a:t>
            </a:r>
          </a:p>
        </p:txBody>
      </p:sp>
      <p:cxnSp>
        <p:nvCxnSpPr>
          <p:cNvPr id="14" name="Straight Connector 13"/>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accent1"/>
                </a:solidFill>
                <a:latin typeface="Georgia" charset="0"/>
              </a:defRPr>
            </a:lvl1pPr>
          </a:lstStyle>
          <a:p>
            <a:pPr lvl="0"/>
            <a:r>
              <a:rPr lang="en-US"/>
              <a:t>Click to edit subhead 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2868423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cxnSp>
        <p:nvCxnSpPr>
          <p:cNvPr id="7" name="Straight Connector 6"/>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0" name="Straight Connector 9"/>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002848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409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
        <p:nvSpPr>
          <p:cNvPr id="13"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3618541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23634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1"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20"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21" name="Straight Connector 20"/>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688255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12427"/>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
        <p:nvSpPr>
          <p:cNvPr id="2" name="Rectangle 1">
            <a:extLst>
              <a:ext uri="{FF2B5EF4-FFF2-40B4-BE49-F238E27FC236}">
                <a16:creationId xmlns:a16="http://schemas.microsoft.com/office/drawing/2014/main" xmlns="" id="{0BD87D2D-2F23-DAD6-F5C8-43A24002EFAB}"/>
              </a:ext>
            </a:extLst>
          </p:cNvPr>
          <p:cNvSpPr/>
          <p:nvPr userDrawn="1"/>
        </p:nvSpPr>
        <p:spPr>
          <a:xfrm>
            <a:off x="8859795" y="0"/>
            <a:ext cx="3332206" cy="6017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Nova" panose="020B0504020202020204" pitchFamily="34" charset="0"/>
            </a:endParaRPr>
          </a:p>
        </p:txBody>
      </p:sp>
      <p:cxnSp>
        <p:nvCxnSpPr>
          <p:cNvPr id="3" name="Straight Connector 2">
            <a:extLst>
              <a:ext uri="{FF2B5EF4-FFF2-40B4-BE49-F238E27FC236}">
                <a16:creationId xmlns:a16="http://schemas.microsoft.com/office/drawing/2014/main" xmlns="" id="{FE158498-3C12-712B-E620-0585AA260096}"/>
              </a:ext>
            </a:extLst>
          </p:cNvPr>
          <p:cNvCxnSpPr/>
          <p:nvPr userDrawn="1"/>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6E2BBDE8-8587-7EE2-C1BE-08DFC69C0526}"/>
              </a:ext>
            </a:extLst>
          </p:cNvPr>
          <p:cNvCxnSpPr/>
          <p:nvPr userDrawn="1"/>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DC6B5459-8183-DEE2-D845-7453448EC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02529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W Top Blue Bar/1c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DC9E240-653A-A944-9B68-9D1DA4454F12}"/>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AEF33BC-2438-5D4D-A74D-43B754D2BF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481" y="6144512"/>
            <a:ext cx="3577519" cy="498992"/>
          </a:xfrm>
          <a:prstGeom prst="rect">
            <a:avLst/>
          </a:prstGeom>
        </p:spPr>
      </p:pic>
      <p:sp>
        <p:nvSpPr>
          <p:cNvPr id="9" name="Title 1">
            <a:extLst>
              <a:ext uri="{FF2B5EF4-FFF2-40B4-BE49-F238E27FC236}">
                <a16:creationId xmlns:a16="http://schemas.microsoft.com/office/drawing/2014/main" xmlns="" id="{27D0860B-C3E1-8944-BAED-C5306E69F9D8}"/>
              </a:ext>
            </a:extLst>
          </p:cNvPr>
          <p:cNvSpPr>
            <a:spLocks noGrp="1"/>
          </p:cNvSpPr>
          <p:nvPr>
            <p:ph type="title"/>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E12A631F-1621-1746-AC82-7B0269F751A7}"/>
              </a:ext>
            </a:extLst>
          </p:cNvPr>
          <p:cNvSpPr>
            <a:spLocks noGrp="1"/>
          </p:cNvSpPr>
          <p:nvPr>
            <p:ph idx="1"/>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xmlns="" id="{C22E5587-684E-AE4A-9A6F-390F002FE026}"/>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Tree>
    <p:extLst>
      <p:ext uri="{BB962C8B-B14F-4D97-AF65-F5344CB8AC3E}">
        <p14:creationId xmlns:p14="http://schemas.microsoft.com/office/powerpoint/2010/main" val="3892343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9"/>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16"/>
          <p:cNvCxnSpPr/>
          <p:nvPr/>
        </p:nvCxnSpPr>
        <p:spPr>
          <a:xfrm flipV="1">
            <a:off x="0" y="6017743"/>
            <a:ext cx="12192000"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8" name="Straight Connector 17"/>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780961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25611"/>
            <a:ext cx="4658497" cy="4845254"/>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1"/>
            <a:ext cx="46584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25" name="Straight Connector 24"/>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519305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868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50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cxnSp>
        <p:nvCxnSpPr>
          <p:cNvPr id="2" name="Straight Connector 1">
            <a:extLst>
              <a:ext uri="{FF2B5EF4-FFF2-40B4-BE49-F238E27FC236}">
                <a16:creationId xmlns:a16="http://schemas.microsoft.com/office/drawing/2014/main" xmlns="" id="{FFBAAEF5-D971-FFA2-8CD9-6DB1DA38AA3D}"/>
              </a:ext>
            </a:extLst>
          </p:cNvPr>
          <p:cNvCxnSpPr/>
          <p:nvPr userDrawn="1"/>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442616B6-1FE7-96E2-11A3-9CE60D2C13AA}"/>
              </a:ext>
            </a:extLst>
          </p:cNvPr>
          <p:cNvCxnSpPr/>
          <p:nvPr userDrawn="1"/>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15AC40F2-FC73-EBEA-4785-EFAEB69C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7612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00022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390772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6017742"/>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2" name="Straight Connector 11"/>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762994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22818"/>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91175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5" name="Straight Connector 14"/>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587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74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W Top Blue Bar/2c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DC9E240-653A-A944-9B68-9D1DA4454F12}"/>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AEF33BC-2438-5D4D-A74D-43B754D2BF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481" y="6144512"/>
            <a:ext cx="3577519" cy="498992"/>
          </a:xfrm>
          <a:prstGeom prst="rect">
            <a:avLst/>
          </a:prstGeom>
        </p:spPr>
      </p:pic>
      <p:sp>
        <p:nvSpPr>
          <p:cNvPr id="9" name="Title 1">
            <a:extLst>
              <a:ext uri="{FF2B5EF4-FFF2-40B4-BE49-F238E27FC236}">
                <a16:creationId xmlns:a16="http://schemas.microsoft.com/office/drawing/2014/main" xmlns="" id="{27D0860B-C3E1-8944-BAED-C5306E69F9D8}"/>
              </a:ext>
            </a:extLst>
          </p:cNvPr>
          <p:cNvSpPr>
            <a:spLocks noGrp="1"/>
          </p:cNvSpPr>
          <p:nvPr>
            <p:ph type="title"/>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6" name="TextBox 5">
            <a:extLst>
              <a:ext uri="{FF2B5EF4-FFF2-40B4-BE49-F238E27FC236}">
                <a16:creationId xmlns:a16="http://schemas.microsoft.com/office/drawing/2014/main" xmlns="" id="{C22E5587-684E-AE4A-9A6F-390F002FE026}"/>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0" name="Content Placeholder 2">
            <a:extLst>
              <a:ext uri="{FF2B5EF4-FFF2-40B4-BE49-F238E27FC236}">
                <a16:creationId xmlns:a16="http://schemas.microsoft.com/office/drawing/2014/main" xmlns="" id="{23F9906D-97C1-564B-A5FA-548126285CC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xmlns="" id="{5E3074E7-109A-B245-980A-9F1E3C98A0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201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15931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26623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22648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2" name="Straight Connector 11"/>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882350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329653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760974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462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502876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718684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50046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CW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3FD90C-D83D-2245-92B2-968A4C270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481" y="6144512"/>
            <a:ext cx="3577519" cy="498992"/>
          </a:xfrm>
          <a:prstGeom prst="rect">
            <a:avLst/>
          </a:prstGeom>
        </p:spPr>
      </p:pic>
      <p:sp>
        <p:nvSpPr>
          <p:cNvPr id="8" name="Title 1">
            <a:extLst>
              <a:ext uri="{FF2B5EF4-FFF2-40B4-BE49-F238E27FC236}">
                <a16:creationId xmlns:a16="http://schemas.microsoft.com/office/drawing/2014/main" xmlns="" id="{1F63A202-EE98-054E-A9DB-C412F6829318}"/>
              </a:ext>
            </a:extLst>
          </p:cNvPr>
          <p:cNvSpPr>
            <a:spLocks noGrp="1"/>
          </p:cNvSpPr>
          <p:nvPr>
            <p:ph type="title" hasCustomPrompt="1"/>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Section Header</a:t>
            </a:r>
          </a:p>
        </p:txBody>
      </p:sp>
      <p:sp>
        <p:nvSpPr>
          <p:cNvPr id="5" name="TextBox 4">
            <a:extLst>
              <a:ext uri="{FF2B5EF4-FFF2-40B4-BE49-F238E27FC236}">
                <a16:creationId xmlns:a16="http://schemas.microsoft.com/office/drawing/2014/main" xmlns="" id="{B1D7165F-A914-F540-BF68-7B1C134739BD}"/>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Tree>
    <p:extLst>
      <p:ext uri="{BB962C8B-B14F-4D97-AF65-F5344CB8AC3E}">
        <p14:creationId xmlns:p14="http://schemas.microsoft.com/office/powerpoint/2010/main" val="30453248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02036"/>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2" name="Straight Connector 11"/>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552189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02511"/>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3872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563892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2"/>
            <a:ext cx="4658497" cy="4814162"/>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95262962-0DD1-4A0A-90CE-3A4BEE1F41C7}"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963858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0BA25-7E21-3541-9C57-2EFDBB9B99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31FB607-24D4-9845-A9A8-907513659EC2}"/>
              </a:ext>
            </a:extLst>
          </p:cNvPr>
          <p:cNvSpPr>
            <a:spLocks noGrp="1"/>
          </p:cNvSpPr>
          <p:nvPr>
            <p:ph type="dt" sz="half" idx="10"/>
          </p:nvPr>
        </p:nvSpPr>
        <p:spPr/>
        <p:txBody>
          <a:bodyPr/>
          <a:lstStyle/>
          <a:p>
            <a:fld id="{49AAEBF2-5810-4620-92B0-42DCA35D7EDD}" type="datetimeFigureOut">
              <a:rPr lang="en-US" smtClean="0">
                <a:solidFill>
                  <a:srgbClr val="406276"/>
                </a:solidFill>
              </a:rPr>
              <a:pPr/>
              <a:t>10/10/2023</a:t>
            </a:fld>
            <a:endParaRPr lang="en-US">
              <a:solidFill>
                <a:srgbClr val="406276"/>
              </a:solidFill>
            </a:endParaRPr>
          </a:p>
        </p:txBody>
      </p:sp>
      <p:sp>
        <p:nvSpPr>
          <p:cNvPr id="4" name="Footer Placeholder 3">
            <a:extLst>
              <a:ext uri="{FF2B5EF4-FFF2-40B4-BE49-F238E27FC236}">
                <a16:creationId xmlns:a16="http://schemas.microsoft.com/office/drawing/2014/main" xmlns="" id="{8D27A683-1809-2145-B7E8-20E7AA8AD7A6}"/>
              </a:ext>
            </a:extLst>
          </p:cNvPr>
          <p:cNvSpPr>
            <a:spLocks noGrp="1"/>
          </p:cNvSpPr>
          <p:nvPr>
            <p:ph type="ftr" sz="quarter" idx="11"/>
          </p:nvPr>
        </p:nvSpPr>
        <p:spPr/>
        <p:txBody>
          <a:bodyPr/>
          <a:lstStyle/>
          <a:p>
            <a:endParaRPr lang="en-US">
              <a:solidFill>
                <a:srgbClr val="406276"/>
              </a:solidFill>
            </a:endParaRPr>
          </a:p>
        </p:txBody>
      </p:sp>
      <p:sp>
        <p:nvSpPr>
          <p:cNvPr id="5" name="Slide Number Placeholder 4">
            <a:extLst>
              <a:ext uri="{FF2B5EF4-FFF2-40B4-BE49-F238E27FC236}">
                <a16:creationId xmlns:a16="http://schemas.microsoft.com/office/drawing/2014/main" xmlns="" id="{610ED7DC-F544-D54D-B5C1-B4867D38F790}"/>
              </a:ext>
            </a:extLst>
          </p:cNvPr>
          <p:cNvSpPr>
            <a:spLocks noGrp="1"/>
          </p:cNvSpPr>
          <p:nvPr>
            <p:ph type="sldNum" sz="quarter" idx="12"/>
          </p:nvPr>
        </p:nvSpPr>
        <p:spPr/>
        <p:txBody>
          <a:bodyPr/>
          <a:lstStyle/>
          <a:p>
            <a:fld id="{95262962-0DD1-4A0A-90CE-3A4BEE1F41C7}" type="slidenum">
              <a:rPr lang="en-US" smtClean="0">
                <a:solidFill>
                  <a:srgbClr val="406276"/>
                </a:solidFill>
              </a:rPr>
              <a:pPr/>
              <a:t>‹#›</a:t>
            </a:fld>
            <a:endParaRPr lang="en-US">
              <a:solidFill>
                <a:srgbClr val="406276"/>
              </a:solidFill>
            </a:endParaRPr>
          </a:p>
        </p:txBody>
      </p:sp>
    </p:spTree>
    <p:extLst>
      <p:ext uri="{BB962C8B-B14F-4D97-AF65-F5344CB8AC3E}">
        <p14:creationId xmlns:p14="http://schemas.microsoft.com/office/powerpoint/2010/main" val="2591884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ver_1">
    <p:spTree>
      <p:nvGrpSpPr>
        <p:cNvPr id="1" name=""/>
        <p:cNvGrpSpPr/>
        <p:nvPr/>
      </p:nvGrpSpPr>
      <p:grpSpPr>
        <a:xfrm>
          <a:off x="0" y="0"/>
          <a:ext cx="0" cy="0"/>
          <a:chOff x="0" y="0"/>
          <a:chExt cx="0" cy="0"/>
        </a:xfrm>
      </p:grpSpPr>
      <p:sp>
        <p:nvSpPr>
          <p:cNvPr id="14" name="Rectangle 13"/>
          <p:cNvSpPr/>
          <p:nvPr userDrawn="1"/>
        </p:nvSpPr>
        <p:spPr>
          <a:xfrm>
            <a:off x="0" y="-1"/>
            <a:ext cx="12192000" cy="5078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Nova" panose="020B0504020202020204" pitchFamily="34" charset="0"/>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latin typeface="Arial Nova" panose="020B0504020202020204" pitchFamily="34" charset="0"/>
              </a:defRPr>
            </a:lvl1pPr>
          </a:lstStyle>
          <a:p>
            <a:r>
              <a:rPr lang="en-US"/>
              <a:t>Click to Edit </a:t>
            </a:r>
            <a:br>
              <a:rPr lang="en-US"/>
            </a:br>
            <a:r>
              <a:rPr lang="en-US"/>
              <a:t>Presentation Title</a:t>
            </a:r>
          </a:p>
        </p:txBody>
      </p:sp>
      <p:cxnSp>
        <p:nvCxnSpPr>
          <p:cNvPr id="17" name="Straight Connector 16"/>
          <p:cNvCxnSpPr/>
          <p:nvPr userDrawn="1"/>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3104" y="5531058"/>
            <a:ext cx="2802995" cy="832004"/>
          </a:xfrm>
          <a:prstGeom prst="rect">
            <a:avLst/>
          </a:prstGeom>
        </p:spPr>
      </p:pic>
    </p:spTree>
    <p:extLst>
      <p:ext uri="{BB962C8B-B14F-4D97-AF65-F5344CB8AC3E}">
        <p14:creationId xmlns:p14="http://schemas.microsoft.com/office/powerpoint/2010/main" val="289853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latin typeface="Arial Nova" panose="020B0504020202020204" pitchFamily="34" charset="0"/>
              </a:defRPr>
            </a:lvl1pPr>
          </a:lstStyle>
          <a:p>
            <a:r>
              <a:rPr lang="en-US"/>
              <a:t>Click to edit Master title style</a:t>
            </a:r>
          </a:p>
        </p:txBody>
      </p:sp>
      <p:cxnSp>
        <p:nvCxnSpPr>
          <p:cNvPr id="16" name="Straight Connector 15"/>
          <p:cNvCxnSpPr/>
          <p:nvPr userDrawn="1"/>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Nova" panose="020B0504020202020204" pitchFamily="34" charset="0"/>
                <a:ea typeface="Arial Nova" panose="020B0504020202020204" pitchFamily="34"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userDrawn="1"/>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237149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12427"/>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userDrawn="1"/>
        </p:nvSpPr>
        <p:spPr>
          <a:xfrm>
            <a:off x="8859795" y="0"/>
            <a:ext cx="3332206" cy="6017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Nova" panose="020B0504020202020204" pitchFamily="34" charset="0"/>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userDrawn="1"/>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Nova" panose="020B0504020202020204" pitchFamily="34" charset="0"/>
                <a:ea typeface="Arial Nova" panose="020B0504020202020204" pitchFamily="34"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userDrawn="1"/>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429567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0"/>
            <a:ext cx="2844800" cy="365125"/>
          </a:xfrm>
        </p:spPr>
        <p:txBody>
          <a:bodyPr/>
          <a:lstStyle/>
          <a:p>
            <a:fld id="{834921E8-8092-144C-B40A-B56247DFD24B}" type="datetimeFigureOut">
              <a:rPr lang="en-US" smtClean="0">
                <a:solidFill>
                  <a:srgbClr val="565A5C">
                    <a:tint val="75000"/>
                  </a:srgbClr>
                </a:solidFill>
              </a:rPr>
              <a:pPr/>
              <a:t>10/10/2023</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Title 1"/>
          <p:cNvSpPr>
            <a:spLocks noGrp="1"/>
          </p:cNvSpPr>
          <p:nvPr>
            <p:ph type="ctrTitle"/>
          </p:nvPr>
        </p:nvSpPr>
        <p:spPr>
          <a:xfrm>
            <a:off x="609600" y="1371599"/>
            <a:ext cx="9144000" cy="2138363"/>
          </a:xfrm>
        </p:spPr>
        <p:txBody>
          <a:bodyPr anchor="b"/>
          <a:lstStyle>
            <a:lvl1pPr algn="l">
              <a:defRPr sz="6000"/>
            </a:lvl1pPr>
          </a:lstStyle>
          <a:p>
            <a:r>
              <a:rPr lang="en-US" dirty="0"/>
              <a:t>Click to edit Master title style</a:t>
            </a:r>
          </a:p>
        </p:txBody>
      </p:sp>
      <p:sp>
        <p:nvSpPr>
          <p:cNvPr id="9" name="Subtitle 2"/>
          <p:cNvSpPr>
            <a:spLocks noGrp="1"/>
          </p:cNvSpPr>
          <p:nvPr>
            <p:ph type="subTitle" idx="1"/>
          </p:nvPr>
        </p:nvSpPr>
        <p:spPr>
          <a:xfrm>
            <a:off x="6096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44821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921E8-8092-144C-B40A-B56247DFD24B}" type="datetimeFigureOut">
              <a:rPr lang="en-US" smtClean="0">
                <a:solidFill>
                  <a:srgbClr val="565A5C">
                    <a:tint val="75000"/>
                  </a:srgbClr>
                </a:solidFill>
              </a:rPr>
              <a:pPr/>
              <a:t>10/10/2023</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885790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4921E8-8092-144C-B40A-B56247DFD24B}" type="datetimeFigureOut">
              <a:rPr lang="en-US" smtClean="0">
                <a:solidFill>
                  <a:srgbClr val="565A5C">
                    <a:tint val="75000"/>
                  </a:srgbClr>
                </a:solidFill>
              </a:rPr>
              <a:pPr/>
              <a:t>10/10/2023</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Title 1"/>
          <p:cNvSpPr>
            <a:spLocks noGrp="1"/>
          </p:cNvSpPr>
          <p:nvPr>
            <p:ph type="title"/>
          </p:nvPr>
        </p:nvSpPr>
        <p:spPr>
          <a:xfrm>
            <a:off x="963613" y="3866695"/>
            <a:ext cx="10363200" cy="1362075"/>
          </a:xfrm>
        </p:spPr>
        <p:txBody>
          <a:bodyPr anchor="t"/>
          <a:lstStyle>
            <a:lvl1pPr algn="l">
              <a:defRPr sz="4000" b="1" cap="all"/>
            </a:lvl1pPr>
          </a:lstStyle>
          <a:p>
            <a:r>
              <a:rPr lang="en-US" dirty="0"/>
              <a:t>Click to edit Master title style</a:t>
            </a:r>
          </a:p>
        </p:txBody>
      </p:sp>
      <p:sp>
        <p:nvSpPr>
          <p:cNvPr id="7" name="Text Placeholder 2"/>
          <p:cNvSpPr>
            <a:spLocks noGrp="1"/>
          </p:cNvSpPr>
          <p:nvPr>
            <p:ph type="body" idx="1"/>
          </p:nvPr>
        </p:nvSpPr>
        <p:spPr>
          <a:xfrm>
            <a:off x="963613" y="2366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405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CW Top Blue Ba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CC5E14C-9F74-B543-B551-56F58911A75C}"/>
              </a:ext>
            </a:extLst>
          </p:cNvPr>
          <p:cNvSpPr>
            <a:spLocks noGrp="1"/>
          </p:cNvSpPr>
          <p:nvPr>
            <p:ph type="title" hasCustomPrompt="1"/>
          </p:nvPr>
        </p:nvSpPr>
        <p:spPr>
          <a:xfrm>
            <a:off x="838200" y="365125"/>
            <a:ext cx="10515600" cy="1325563"/>
          </a:xfrm>
        </p:spPr>
        <p:txBody>
          <a:bodyPr/>
          <a:lstStyle>
            <a:lvl1pPr>
              <a:defRPr>
                <a:solidFill>
                  <a:srgbClr val="0075C9"/>
                </a:solidFill>
                <a:latin typeface="Century Gothic" panose="020B0502020202020204" pitchFamily="34" charset="0"/>
              </a:defRPr>
            </a:lvl1pPr>
          </a:lstStyle>
          <a:p>
            <a:r>
              <a:rPr lang="en-US" dirty="0"/>
              <a:t>Click to edit Section Header</a:t>
            </a:r>
          </a:p>
        </p:txBody>
      </p:sp>
      <p:pic>
        <p:nvPicPr>
          <p:cNvPr id="11" name="Picture 10">
            <a:extLst>
              <a:ext uri="{FF2B5EF4-FFF2-40B4-BE49-F238E27FC236}">
                <a16:creationId xmlns:a16="http://schemas.microsoft.com/office/drawing/2014/main" xmlns="" id="{6C280161-B774-0D46-8D5F-343600F7D9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481" y="6144512"/>
            <a:ext cx="3577519" cy="498992"/>
          </a:xfrm>
          <a:prstGeom prst="rect">
            <a:avLst/>
          </a:prstGeom>
        </p:spPr>
      </p:pic>
      <p:sp>
        <p:nvSpPr>
          <p:cNvPr id="12" name="TextBox 11">
            <a:extLst>
              <a:ext uri="{FF2B5EF4-FFF2-40B4-BE49-F238E27FC236}">
                <a16:creationId xmlns:a16="http://schemas.microsoft.com/office/drawing/2014/main" xmlns="" id="{BFBF5AA8-4E09-AB4F-B875-71F7EB32F62C}"/>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3" name="Rectangle 12">
            <a:extLst>
              <a:ext uri="{FF2B5EF4-FFF2-40B4-BE49-F238E27FC236}">
                <a16:creationId xmlns:a16="http://schemas.microsoft.com/office/drawing/2014/main" xmlns="" id="{6F97E6A2-11CD-DB4A-8703-708365A67DCA}"/>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648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3716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37165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4921E8-8092-144C-B40A-B56247DFD24B}" type="datetimeFigureOut">
              <a:rPr lang="en-US" smtClean="0">
                <a:solidFill>
                  <a:srgbClr val="565A5C">
                    <a:tint val="75000"/>
                  </a:srgbClr>
                </a:solidFill>
              </a:rPr>
              <a:pPr/>
              <a:t>10/10/2023</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048322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userDrawn="1"/>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
        <p:nvSpPr>
          <p:cNvPr id="13"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958626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_1">
    <p:spTree>
      <p:nvGrpSpPr>
        <p:cNvPr id="1" name=""/>
        <p:cNvGrpSpPr/>
        <p:nvPr/>
      </p:nvGrpSpPr>
      <p:grpSpPr>
        <a:xfrm>
          <a:off x="0" y="0"/>
          <a:ext cx="0" cy="0"/>
          <a:chOff x="0" y="0"/>
          <a:chExt cx="0" cy="0"/>
        </a:xfrm>
      </p:grpSpPr>
      <p:sp>
        <p:nvSpPr>
          <p:cNvPr id="14" name="Rectangle 13"/>
          <p:cNvSpPr/>
          <p:nvPr/>
        </p:nvSpPr>
        <p:spPr>
          <a:xfrm>
            <a:off x="0" y="-1"/>
            <a:ext cx="12192000" cy="5078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cxnSp>
        <p:nvCxnSpPr>
          <p:cNvPr id="17" name="Straight Connector 16"/>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08631"/>
            <a:ext cx="2802995" cy="876858"/>
          </a:xfrm>
          <a:prstGeom prst="rect">
            <a:avLst/>
          </a:prstGeom>
        </p:spPr>
      </p:pic>
    </p:spTree>
    <p:extLst>
      <p:ext uri="{BB962C8B-B14F-4D97-AF65-F5344CB8AC3E}">
        <p14:creationId xmlns:p14="http://schemas.microsoft.com/office/powerpoint/2010/main" val="1271393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08631"/>
            <a:ext cx="2802995" cy="876858"/>
          </a:xfrm>
          <a:prstGeom prst="rect">
            <a:avLst/>
          </a:prstGeom>
        </p:spPr>
      </p:pic>
    </p:spTree>
    <p:extLst>
      <p:ext uri="{BB962C8B-B14F-4D97-AF65-F5344CB8AC3E}">
        <p14:creationId xmlns:p14="http://schemas.microsoft.com/office/powerpoint/2010/main" val="2150063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08631"/>
            <a:ext cx="2802995" cy="876858"/>
          </a:xfrm>
          <a:prstGeom prst="rect">
            <a:avLst/>
          </a:prstGeom>
        </p:spPr>
      </p:pic>
    </p:spTree>
    <p:extLst>
      <p:ext uri="{BB962C8B-B14F-4D97-AF65-F5344CB8AC3E}">
        <p14:creationId xmlns:p14="http://schemas.microsoft.com/office/powerpoint/2010/main" val="1324503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a:t>Click to Edit </a:t>
            </a:r>
            <a:br>
              <a:rPr lang="en-US"/>
            </a:br>
            <a:r>
              <a:rPr lang="en-US"/>
              <a:t>Presentation Title</a:t>
            </a:r>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Click to edit subtitle here</a:t>
            </a:r>
          </a:p>
        </p:txBody>
      </p:sp>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08631"/>
            <a:ext cx="2802995" cy="876858"/>
          </a:xfrm>
          <a:prstGeom prst="rect">
            <a:avLst/>
          </a:prstGeom>
        </p:spPr>
      </p:pic>
    </p:spTree>
    <p:extLst>
      <p:ext uri="{BB962C8B-B14F-4D97-AF65-F5344CB8AC3E}">
        <p14:creationId xmlns:p14="http://schemas.microsoft.com/office/powerpoint/2010/main" val="197782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Whit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951470" y="753760"/>
            <a:ext cx="8538519" cy="2063580"/>
          </a:xfrm>
          <a:prstGeom prst="rect">
            <a:avLst/>
          </a:prstGeom>
        </p:spPr>
        <p:txBody>
          <a:bodyPr vert="horz" lIns="0" tIns="45720" rIns="91440" bIns="45720" rtlCol="0" anchor="b" anchorCtr="0">
            <a:normAutofit/>
          </a:bodyPr>
          <a:lstStyle>
            <a:lvl1pPr>
              <a:defRPr sz="4400" cap="none" spc="100" baseline="0">
                <a:solidFill>
                  <a:schemeClr val="accent4"/>
                </a:solidFill>
              </a:defRPr>
            </a:lvl1pPr>
          </a:lstStyle>
          <a:p>
            <a:r>
              <a:rPr lang="en-US"/>
              <a:t>Click to Edit </a:t>
            </a:r>
            <a:br>
              <a:rPr lang="en-US"/>
            </a:br>
            <a:r>
              <a:rPr lang="en-US"/>
              <a:t>Presentation Title</a:t>
            </a:r>
          </a:p>
        </p:txBody>
      </p:sp>
      <p:cxnSp>
        <p:nvCxnSpPr>
          <p:cNvPr id="14" name="Straight Connector 13"/>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accent1"/>
                </a:solidFill>
                <a:latin typeface="Georgia" charset="0"/>
              </a:defRPr>
            </a:lvl1pPr>
          </a:lstStyle>
          <a:p>
            <a:pPr lvl="0"/>
            <a:r>
              <a:rPr lang="en-US"/>
              <a:t>Click to edit subhead here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104" y="5508631"/>
            <a:ext cx="2802995" cy="876858"/>
          </a:xfrm>
          <a:prstGeom prst="rect">
            <a:avLst/>
          </a:prstGeom>
        </p:spPr>
      </p:pic>
    </p:spTree>
    <p:extLst>
      <p:ext uri="{BB962C8B-B14F-4D97-AF65-F5344CB8AC3E}">
        <p14:creationId xmlns:p14="http://schemas.microsoft.com/office/powerpoint/2010/main" val="1492958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cxnSp>
        <p:nvCxnSpPr>
          <p:cNvPr id="7" name="Straight Connector 6"/>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0" name="Straight Connector 9"/>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488786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3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
        <p:nvSpPr>
          <p:cNvPr id="13"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313990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CW">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C280161-B774-0D46-8D5F-343600F7D9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481" y="6144512"/>
            <a:ext cx="3577519" cy="498992"/>
          </a:xfrm>
          <a:prstGeom prst="rect">
            <a:avLst/>
          </a:prstGeom>
        </p:spPr>
      </p:pic>
      <p:sp>
        <p:nvSpPr>
          <p:cNvPr id="12" name="TextBox 11">
            <a:extLst>
              <a:ext uri="{FF2B5EF4-FFF2-40B4-BE49-F238E27FC236}">
                <a16:creationId xmlns:a16="http://schemas.microsoft.com/office/drawing/2014/main" xmlns="" id="{BFBF5AA8-4E09-AB4F-B875-71F7EB32F62C}"/>
              </a:ext>
            </a:extLst>
          </p:cNvPr>
          <p:cNvSpPr txBox="1"/>
          <p:nvPr userDrawn="1"/>
        </p:nvSpPr>
        <p:spPr>
          <a:xfrm>
            <a:off x="817418" y="6388631"/>
            <a:ext cx="5669692"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 Children’s Wisconsin</a:t>
            </a:r>
          </a:p>
        </p:txBody>
      </p:sp>
      <p:sp>
        <p:nvSpPr>
          <p:cNvPr id="13" name="Rectangle 12">
            <a:extLst>
              <a:ext uri="{FF2B5EF4-FFF2-40B4-BE49-F238E27FC236}">
                <a16:creationId xmlns:a16="http://schemas.microsoft.com/office/drawing/2014/main" xmlns="" id="{6F97E6A2-11CD-DB4A-8703-708365A67DCA}"/>
              </a:ext>
            </a:extLst>
          </p:cNvPr>
          <p:cNvSpPr/>
          <p:nvPr userDrawn="1"/>
        </p:nvSpPr>
        <p:spPr>
          <a:xfrm>
            <a:off x="0" y="0"/>
            <a:ext cx="12192000" cy="191386"/>
          </a:xfrm>
          <a:prstGeom prst="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3690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048268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1"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20"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21" name="Straight Connector 20"/>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934524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12427"/>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7701912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9"/>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16"/>
          <p:cNvCxnSpPr/>
          <p:nvPr/>
        </p:nvCxnSpPr>
        <p:spPr>
          <a:xfrm flipV="1">
            <a:off x="0" y="6017743"/>
            <a:ext cx="12192000"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8" name="Straight Connector 17"/>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2899981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25611"/>
            <a:ext cx="4658497" cy="4845254"/>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1"/>
            <a:ext cx="46584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25" name="Straight Connector 24"/>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252744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868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650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977369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258473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750908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6017742"/>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2" name="Straight Connector 11"/>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87911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CW Date, Footer and Page 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E27B8-96E3-D541-B970-9BB988656DC6}"/>
              </a:ext>
            </a:extLst>
          </p:cNvPr>
          <p:cNvSpPr>
            <a:spLocks noGrp="1"/>
          </p:cNvSpPr>
          <p:nvPr>
            <p:ph type="title"/>
          </p:nvPr>
        </p:nvSpPr>
        <p:spPr/>
        <p:txBody>
          <a:bodyPr/>
          <a:lstStyle>
            <a:lvl1pPr>
              <a:defRPr>
                <a:solidFill>
                  <a:srgbClr val="0075C9"/>
                </a:solidFill>
                <a:latin typeface="Century Gothic" panose="020B0502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52C43332-8758-3347-822D-3864D44F41CA}"/>
              </a:ext>
            </a:extLst>
          </p:cNvPr>
          <p:cNvSpPr>
            <a:spLocks noGrp="1"/>
          </p:cNvSpPr>
          <p:nvPr>
            <p:ph type="dt" sz="half" idx="10"/>
          </p:nvPr>
        </p:nvSpPr>
        <p:spPr/>
        <p:txBody>
          <a:bodyPr/>
          <a:lstStyle/>
          <a:p>
            <a:fld id="{D1F02CCD-40F4-2643-AA8D-92B1BBD3AB5C}" type="datetimeFigureOut">
              <a:rPr lang="en-US" smtClean="0"/>
              <a:t>10/10/2023</a:t>
            </a:fld>
            <a:endParaRPr lang="en-US"/>
          </a:p>
        </p:txBody>
      </p:sp>
      <p:sp>
        <p:nvSpPr>
          <p:cNvPr id="4" name="Footer Placeholder 3">
            <a:extLst>
              <a:ext uri="{FF2B5EF4-FFF2-40B4-BE49-F238E27FC236}">
                <a16:creationId xmlns:a16="http://schemas.microsoft.com/office/drawing/2014/main" xmlns="" id="{A5C18C18-89FE-5E48-8B96-5ABE705C9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920BC0-FC9D-C040-AADE-C210EB612954}"/>
              </a:ext>
            </a:extLst>
          </p:cNvPr>
          <p:cNvSpPr>
            <a:spLocks noGrp="1"/>
          </p:cNvSpPr>
          <p:nvPr>
            <p:ph type="sldNum" sz="quarter" idx="12"/>
          </p:nvPr>
        </p:nvSpPr>
        <p:spPr/>
        <p:txBody>
          <a:bodyPr/>
          <a:lstStyle/>
          <a:p>
            <a:fld id="{FF74C9A2-ABB1-4648-85E1-9889611A7291}" type="slidenum">
              <a:rPr lang="en-US" smtClean="0"/>
              <a:t>‹#›</a:t>
            </a:fld>
            <a:endParaRPr lang="en-US"/>
          </a:p>
        </p:txBody>
      </p:sp>
    </p:spTree>
    <p:extLst>
      <p:ext uri="{BB962C8B-B14F-4D97-AF65-F5344CB8AC3E}">
        <p14:creationId xmlns:p14="http://schemas.microsoft.com/office/powerpoint/2010/main" val="3200612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22818"/>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727594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5" name="Straight Connector 14"/>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393596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43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1710176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68893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067290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2" name="Straight Connector 11"/>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263178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8760942" cy="5891645"/>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2578910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340696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a:t>Subhead to go here.</a:t>
            </a:r>
          </a:p>
        </p:txBody>
      </p:sp>
      <p:sp>
        <p:nvSpPr>
          <p:cNvPr id="11"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a:t>Click to Edit Section Title</a:t>
            </a:r>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2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BDE3C0-0A68-4CC5-9F3F-0CE07681E453}" type="datetimeFigureOut">
              <a:rPr lang="en-US" smtClean="0"/>
              <a:t>10/10/2023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93A2AA-E564-4717-9C7F-DE88A2FB40DC}" type="slidenum">
              <a:rPr lang="en-US" smtClean="0"/>
              <a:t>‹#›</a:t>
            </a:fld>
            <a:endParaRPr lang="en-US"/>
          </a:p>
        </p:txBody>
      </p:sp>
    </p:spTree>
    <p:extLst>
      <p:ext uri="{BB962C8B-B14F-4D97-AF65-F5344CB8AC3E}">
        <p14:creationId xmlns:p14="http://schemas.microsoft.com/office/powerpoint/2010/main" val="3102999345"/>
      </p:ext>
    </p:extLst>
  </p:cSld>
  <p:clrMapOvr>
    <a:masterClrMapping/>
  </p:clrMapOvr>
  <p:transition spd="slow">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9" name="Straight Connector 18"/>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550011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25826179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a:t>Click to edit Master title style</a:t>
            </a:r>
          </a:p>
        </p:txBody>
      </p: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a:t>Click icon to add chart</a:t>
            </a:r>
          </a:p>
        </p:txBody>
      </p:sp>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300" b="0" i="1" baseline="0">
                <a:solidFill>
                  <a:schemeClr val="bg1">
                    <a:lumMod val="50000"/>
                  </a:schemeClr>
                </a:solidFill>
                <a:latin typeface="Georgia" charset="0"/>
                <a:ea typeface="Georgia" charset="0"/>
                <a:cs typeface="Georgia" charset="0"/>
              </a:defRPr>
            </a:lvl1pPr>
          </a:lstStyle>
          <a:p>
            <a:pPr lvl="0"/>
            <a:r>
              <a:rPr lang="en-US"/>
              <a:t>Click to edit Master text styles</a:t>
            </a:r>
          </a:p>
        </p:txBody>
      </p:sp>
      <p:sp>
        <p:nvSpPr>
          <p:cNvPr id="2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23" name="Straight Connector 2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409349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02036"/>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5" y="0"/>
            <a:ext cx="3332206" cy="6017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2" name="Straight Connector 11"/>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34072415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02511"/>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859794" y="0"/>
            <a:ext cx="3332206" cy="3924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1" baseline="0">
                <a:solidFill>
                  <a:schemeClr val="bg1"/>
                </a:solidFill>
                <a:latin typeface="Georgia" charset="0"/>
                <a:ea typeface="Georgia" charset="0"/>
                <a:cs typeface="Georgia"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cxnSp>
        <p:nvCxnSpPr>
          <p:cNvPr id="11" name="Straight Connector 10"/>
          <p:cNvCxnSpPr/>
          <p:nvPr/>
        </p:nvCxnSpPr>
        <p:spPr>
          <a:xfrm>
            <a:off x="0" y="603872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7" name="Straight Connector 16"/>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12350776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2"/>
            <a:ext cx="4658497" cy="4814162"/>
          </a:xfrm>
          <a:prstGeom prst="rect">
            <a:avLst/>
          </a:prstGeom>
        </p:spPr>
        <p:txBody>
          <a:bodyPr/>
          <a:lstStyle>
            <a:lvl1pPr>
              <a:defRPr sz="2200" b="0" i="0">
                <a:latin typeface="Arial Regular" charset="0"/>
              </a:defRPr>
            </a:lvl1pPr>
          </a:lstStyle>
          <a:p>
            <a:r>
              <a:rPr lang="en-US"/>
              <a:t>Click icon to add picture</a:t>
            </a:r>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a:t>Click icon to add picture</a:t>
            </a:r>
          </a:p>
        </p:txBody>
      </p:sp>
      <p:sp>
        <p:nvSpPr>
          <p:cNvPr id="18" name="Rectangle 17"/>
          <p:cNvSpPr/>
          <p:nvPr/>
        </p:nvSpPr>
        <p:spPr>
          <a:xfrm>
            <a:off x="0" y="0"/>
            <a:ext cx="4658497" cy="9020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9508434"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CF0A77B6-584B-6E49-8CDE-52B2B63E37BD}" type="slidenum">
              <a:rPr lang="en-US" smtClean="0">
                <a:solidFill>
                  <a:srgbClr val="FFFFFF">
                    <a:lumMod val="50000"/>
                  </a:srgbClr>
                </a:solidFill>
              </a:rPr>
              <a:pPr/>
              <a:t>‹#›</a:t>
            </a:fld>
            <a:endParaRPr lang="en-US">
              <a:solidFill>
                <a:srgbClr val="FFFFFF">
                  <a:lumMod val="50000"/>
                </a:srgbClr>
              </a:solidFill>
            </a:endParaRPr>
          </a:p>
        </p:txBody>
      </p:sp>
      <p:cxnSp>
        <p:nvCxnSpPr>
          <p:cNvPr id="13" name="Straight Connector 12"/>
          <p:cNvCxnSpPr/>
          <p:nvPr/>
        </p:nvCxnSpPr>
        <p:spPr>
          <a:xfrm>
            <a:off x="10595827"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240922"/>
            <a:ext cx="1226076" cy="363933"/>
          </a:xfrm>
          <a:prstGeom prst="rect">
            <a:avLst/>
          </a:prstGeom>
        </p:spPr>
      </p:pic>
    </p:spTree>
    <p:extLst>
      <p:ext uri="{BB962C8B-B14F-4D97-AF65-F5344CB8AC3E}">
        <p14:creationId xmlns:p14="http://schemas.microsoft.com/office/powerpoint/2010/main" val="6650608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0BA25-7E21-3541-9C57-2EFDBB9B99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31FB607-24D4-9845-A9A8-907513659EC2}"/>
              </a:ext>
            </a:extLst>
          </p:cNvPr>
          <p:cNvSpPr>
            <a:spLocks noGrp="1"/>
          </p:cNvSpPr>
          <p:nvPr>
            <p:ph type="dt" sz="half" idx="10"/>
          </p:nvPr>
        </p:nvSpPr>
        <p:spPr/>
        <p:txBody>
          <a:bodyPr/>
          <a:lstStyle/>
          <a:p>
            <a:fld id="{F92D7E3E-C55A-4848-A6A6-BC0C9FE44E8A}" type="datetimeFigureOut">
              <a:rPr lang="en-US" smtClean="0">
                <a:solidFill>
                  <a:srgbClr val="406276"/>
                </a:solidFill>
              </a:rPr>
              <a:pPr/>
              <a:t>10/10/2023</a:t>
            </a:fld>
            <a:endParaRPr lang="en-US">
              <a:solidFill>
                <a:srgbClr val="406276"/>
              </a:solidFill>
            </a:endParaRPr>
          </a:p>
        </p:txBody>
      </p:sp>
      <p:sp>
        <p:nvSpPr>
          <p:cNvPr id="4" name="Footer Placeholder 3">
            <a:extLst>
              <a:ext uri="{FF2B5EF4-FFF2-40B4-BE49-F238E27FC236}">
                <a16:creationId xmlns:a16="http://schemas.microsoft.com/office/drawing/2014/main" xmlns="" id="{8D27A683-1809-2145-B7E8-20E7AA8AD7A6}"/>
              </a:ext>
            </a:extLst>
          </p:cNvPr>
          <p:cNvSpPr>
            <a:spLocks noGrp="1"/>
          </p:cNvSpPr>
          <p:nvPr>
            <p:ph type="ftr" sz="quarter" idx="11"/>
          </p:nvPr>
        </p:nvSpPr>
        <p:spPr/>
        <p:txBody>
          <a:bodyPr/>
          <a:lstStyle/>
          <a:p>
            <a:endParaRPr lang="en-US">
              <a:solidFill>
                <a:srgbClr val="406276"/>
              </a:solidFill>
            </a:endParaRPr>
          </a:p>
        </p:txBody>
      </p:sp>
      <p:sp>
        <p:nvSpPr>
          <p:cNvPr id="5" name="Slide Number Placeholder 4">
            <a:extLst>
              <a:ext uri="{FF2B5EF4-FFF2-40B4-BE49-F238E27FC236}">
                <a16:creationId xmlns:a16="http://schemas.microsoft.com/office/drawing/2014/main" xmlns="" id="{610ED7DC-F544-D54D-B5C1-B4867D38F790}"/>
              </a:ext>
            </a:extLst>
          </p:cNvPr>
          <p:cNvSpPr>
            <a:spLocks noGrp="1"/>
          </p:cNvSpPr>
          <p:nvPr>
            <p:ph type="sldNum" sz="quarter" idx="12"/>
          </p:nvPr>
        </p:nvSpPr>
        <p:spPr/>
        <p:txBody>
          <a:bodyPr/>
          <a:lstStyle/>
          <a:p>
            <a:fld id="{39F4B428-E20E-E74A-A391-BB1A51642D8A}" type="slidenum">
              <a:rPr lang="en-US" smtClean="0">
                <a:solidFill>
                  <a:srgbClr val="406276"/>
                </a:solidFill>
              </a:rPr>
              <a:pPr/>
              <a:t>‹#›</a:t>
            </a:fld>
            <a:endParaRPr lang="en-US">
              <a:solidFill>
                <a:srgbClr val="406276"/>
              </a:solidFill>
            </a:endParaRPr>
          </a:p>
        </p:txBody>
      </p:sp>
    </p:spTree>
    <p:extLst>
      <p:ext uri="{BB962C8B-B14F-4D97-AF65-F5344CB8AC3E}">
        <p14:creationId xmlns:p14="http://schemas.microsoft.com/office/powerpoint/2010/main" val="39460121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chemeClr val="accent5">
                    <a:lumMod val="50000"/>
                  </a:schemeClr>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sp>
        <p:nvSpPr>
          <p:cNvPr id="2" name="Footer Placeholder 1"/>
          <p:cNvSpPr>
            <a:spLocks noGrp="1"/>
          </p:cNvSpPr>
          <p:nvPr>
            <p:ph type="ftr" sz="quarter" idx="14"/>
          </p:nvPr>
        </p:nvSpPr>
        <p:spPr/>
        <p:txBody>
          <a:bodyPr/>
          <a:lstStyle/>
          <a:p>
            <a:endParaRPr lang="en-US">
              <a:solidFill>
                <a:srgbClr val="003A70">
                  <a:tint val="75000"/>
                </a:srgbClr>
              </a:solidFill>
            </a:endParaRPr>
          </a:p>
        </p:txBody>
      </p:sp>
      <p:sp>
        <p:nvSpPr>
          <p:cNvPr id="3" name="Slide Number Placeholder 2"/>
          <p:cNvSpPr>
            <a:spLocks noGrp="1"/>
          </p:cNvSpPr>
          <p:nvPr>
            <p:ph type="sldNum" sz="quarter" idx="15"/>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1912106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chemeClr val="accent5">
                    <a:lumMod val="50000"/>
                  </a:schemeClr>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189" t="-3304" r="28581" b="18829"/>
          <a:stretch/>
        </p:blipFill>
        <p:spPr>
          <a:xfrm>
            <a:off x="6648390" y="2218812"/>
            <a:ext cx="5555564" cy="4480584"/>
          </a:xfrm>
          <a:prstGeom prst="rect">
            <a:avLst/>
          </a:prstGeom>
        </p:spPr>
      </p:pic>
    </p:spTree>
    <p:extLst>
      <p:ext uri="{BB962C8B-B14F-4D97-AF65-F5344CB8AC3E}">
        <p14:creationId xmlns:p14="http://schemas.microsoft.com/office/powerpoint/2010/main" val="63845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 of Contents (3 points)">
    <p:spTree>
      <p:nvGrpSpPr>
        <p:cNvPr id="1" name=""/>
        <p:cNvGrpSpPr/>
        <p:nvPr/>
      </p:nvGrpSpPr>
      <p:grpSpPr>
        <a:xfrm>
          <a:off x="0" y="0"/>
          <a:ext cx="0" cy="0"/>
          <a:chOff x="0" y="0"/>
          <a:chExt cx="0" cy="0"/>
        </a:xfrm>
      </p:grpSpPr>
      <p:grpSp>
        <p:nvGrpSpPr>
          <p:cNvPr id="28" name="Group 27"/>
          <p:cNvGrpSpPr/>
          <p:nvPr userDrawn="1"/>
        </p:nvGrpSpPr>
        <p:grpSpPr>
          <a:xfrm>
            <a:off x="1636438" y="1897294"/>
            <a:ext cx="4907961" cy="409958"/>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31" name="TextBox 30"/>
            <p:cNvSpPr txBox="1"/>
            <p:nvPr/>
          </p:nvSpPr>
          <p:spPr>
            <a:xfrm>
              <a:off x="1251614" y="1429474"/>
              <a:ext cx="312903" cy="254054"/>
            </a:xfrm>
            <a:prstGeom prst="rect">
              <a:avLst/>
            </a:prstGeom>
            <a:noFill/>
          </p:spPr>
          <p:txBody>
            <a:bodyPr wrap="square" rtlCol="0">
              <a:spAutoFit/>
            </a:bodyPr>
            <a:lstStyle/>
            <a:p>
              <a:pPr defTabSz="609036"/>
              <a:r>
                <a:rPr lang="en-US" sz="1599" b="1" dirty="0">
                  <a:solidFill>
                    <a:prstClr val="white"/>
                  </a:solidFill>
                  <a:cs typeface="Arial"/>
                </a:rPr>
                <a:t>1</a:t>
              </a:r>
            </a:p>
          </p:txBody>
        </p:sp>
      </p:grpSp>
      <p:grpSp>
        <p:nvGrpSpPr>
          <p:cNvPr id="32" name="Group 31"/>
          <p:cNvGrpSpPr/>
          <p:nvPr userDrawn="1"/>
        </p:nvGrpSpPr>
        <p:grpSpPr>
          <a:xfrm>
            <a:off x="1643963" y="2687382"/>
            <a:ext cx="4900436" cy="397260"/>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grpSp>
          <p:nvGrpSpPr>
            <p:cNvPr id="34" name="Group 33"/>
            <p:cNvGrpSpPr/>
            <p:nvPr userDrawn="1"/>
          </p:nvGrpSpPr>
          <p:grpSpPr>
            <a:xfrm>
              <a:off x="1232972" y="2021694"/>
              <a:ext cx="3675327" cy="254055"/>
              <a:chOff x="1232972" y="2021694"/>
              <a:chExt cx="3675327" cy="254055"/>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54055"/>
              </a:xfrm>
              <a:prstGeom prst="rect">
                <a:avLst/>
              </a:prstGeom>
              <a:noFill/>
            </p:spPr>
            <p:txBody>
              <a:bodyPr wrap="square" rtlCol="0">
                <a:spAutoFit/>
              </a:bodyPr>
              <a:lstStyle/>
              <a:p>
                <a:pPr algn="ctr" defTabSz="609036"/>
                <a:r>
                  <a:rPr lang="en-US" sz="1599" b="1" dirty="0">
                    <a:solidFill>
                      <a:prstClr val="white"/>
                    </a:solidFill>
                    <a:cs typeface="Arial"/>
                  </a:rPr>
                  <a:t>2</a:t>
                </a:r>
              </a:p>
            </p:txBody>
          </p:sp>
        </p:grpSp>
      </p:grpSp>
      <p:sp>
        <p:nvSpPr>
          <p:cNvPr id="40" name="Text Placeholder 13"/>
          <p:cNvSpPr>
            <a:spLocks noGrp="1"/>
          </p:cNvSpPr>
          <p:nvPr>
            <p:ph type="body" sz="quarter" idx="11" hasCustomPrompt="1"/>
          </p:nvPr>
        </p:nvSpPr>
        <p:spPr>
          <a:xfrm>
            <a:off x="6815667" y="1492499"/>
            <a:ext cx="4497917" cy="4293094"/>
          </a:xfrm>
          <a:prstGeom prst="rect">
            <a:avLst/>
          </a:prstGeom>
        </p:spPr>
        <p:txBody>
          <a:bodyPr vert="horz"/>
          <a:lstStyle>
            <a:lvl1pPr marL="0" indent="0">
              <a:lnSpc>
                <a:spcPct val="250000"/>
              </a:lnSpc>
              <a:spcBef>
                <a:spcPts val="0"/>
              </a:spcBef>
              <a:buNone/>
              <a:defRPr sz="2131"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1644622" y="3472290"/>
            <a:ext cx="4899777" cy="338426"/>
            <a:chOff x="1233466" y="2606633"/>
            <a:chExt cx="3674833" cy="254055"/>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54055"/>
            </a:xfrm>
            <a:prstGeom prst="rect">
              <a:avLst/>
            </a:prstGeom>
            <a:noFill/>
          </p:spPr>
          <p:txBody>
            <a:bodyPr wrap="square" rtlCol="0">
              <a:spAutoFit/>
            </a:bodyPr>
            <a:lstStyle/>
            <a:p>
              <a:pPr algn="ctr" defTabSz="609036"/>
              <a:r>
                <a:rPr lang="en-US" sz="1599" b="1" dirty="0">
                  <a:solidFill>
                    <a:prstClr val="white"/>
                  </a:solidFill>
                  <a:cs typeface="Arial"/>
                </a:rPr>
                <a:t>3</a:t>
              </a:r>
            </a:p>
          </p:txBody>
        </p:sp>
      </p:grpSp>
      <p:grpSp>
        <p:nvGrpSpPr>
          <p:cNvPr id="47" name="Group 46"/>
          <p:cNvGrpSpPr/>
          <p:nvPr userDrawn="1"/>
        </p:nvGrpSpPr>
        <p:grpSpPr>
          <a:xfrm>
            <a:off x="1644622" y="3464781"/>
            <a:ext cx="417204" cy="403671"/>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036"/>
              <a:endParaRPr lang="en-US" sz="1599" b="1" dirty="0">
                <a:solidFill>
                  <a:prstClr val="white"/>
                </a:solidFill>
                <a:ea typeface="Arial" charset="0"/>
                <a:cs typeface="Arial" charset="0"/>
              </a:endParaRPr>
            </a:p>
          </p:txBody>
        </p:sp>
        <p:sp>
          <p:nvSpPr>
            <p:cNvPr id="49" name="TextBox 48"/>
            <p:cNvSpPr txBox="1"/>
            <p:nvPr userDrawn="1"/>
          </p:nvSpPr>
          <p:spPr>
            <a:xfrm>
              <a:off x="1233466" y="2606633"/>
              <a:ext cx="312903" cy="254054"/>
            </a:xfrm>
            <a:prstGeom prst="rect">
              <a:avLst/>
            </a:prstGeom>
            <a:noFill/>
          </p:spPr>
          <p:txBody>
            <a:bodyPr wrap="square" rtlCol="0">
              <a:spAutoFit/>
            </a:bodyPr>
            <a:lstStyle/>
            <a:p>
              <a:pPr algn="ctr" defTabSz="609036"/>
              <a:r>
                <a:rPr lang="en-US" sz="1599" b="1" dirty="0">
                  <a:solidFill>
                    <a:prstClr val="white"/>
                  </a:solidFill>
                  <a:cs typeface="Arial"/>
                </a:rPr>
                <a:t>3</a:t>
              </a:r>
            </a:p>
          </p:txBody>
        </p:sp>
      </p:grpSp>
      <p:sp>
        <p:nvSpPr>
          <p:cNvPr id="20"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
        <p:nvSpPr>
          <p:cNvPr id="4" name="Footer Placeholder 3"/>
          <p:cNvSpPr>
            <a:spLocks noGrp="1"/>
          </p:cNvSpPr>
          <p:nvPr>
            <p:ph type="ftr" sz="quarter" idx="13"/>
          </p:nvPr>
        </p:nvSpPr>
        <p:spPr/>
        <p:txBody>
          <a:bodyPr/>
          <a:lstStyle/>
          <a:p>
            <a:endParaRPr lang="en-US">
              <a:solidFill>
                <a:srgbClr val="003A70">
                  <a:tint val="75000"/>
                </a:srgbClr>
              </a:solidFill>
            </a:endParaRPr>
          </a:p>
        </p:txBody>
      </p:sp>
      <p:sp>
        <p:nvSpPr>
          <p:cNvPr id="5" name="Slide Number Placeholder 4"/>
          <p:cNvSpPr>
            <a:spLocks noGrp="1"/>
          </p:cNvSpPr>
          <p:nvPr>
            <p:ph type="sldNum" sz="quarter" idx="14"/>
          </p:nvPr>
        </p:nvSpPr>
        <p:spPr/>
        <p:txBody>
          <a:bodyPr/>
          <a:lstStyle/>
          <a:p>
            <a:fld id="{D08F9049-500A-CA42-B20A-7B1A6A360698}" type="slidenum">
              <a:rPr lang="en-US" smtClean="0">
                <a:solidFill>
                  <a:srgbClr val="003A70">
                    <a:tint val="75000"/>
                  </a:srgbClr>
                </a:solidFill>
              </a:rPr>
              <a:pPr/>
              <a:t>‹#›</a:t>
            </a:fld>
            <a:endParaRPr lang="en-US">
              <a:solidFill>
                <a:srgbClr val="003A70">
                  <a:tint val="75000"/>
                </a:srgbClr>
              </a:solidFill>
            </a:endParaRPr>
          </a:p>
        </p:txBody>
      </p:sp>
    </p:spTree>
    <p:extLst>
      <p:ext uri="{BB962C8B-B14F-4D97-AF65-F5344CB8AC3E}">
        <p14:creationId xmlns:p14="http://schemas.microsoft.com/office/powerpoint/2010/main" val="167697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theme" Target="../theme/theme4.xml"/><Relationship Id="rId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theme" Target="../theme/theme5.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theme" Target="../theme/theme6.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11.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26DCC9-BA5A-964F-ABF8-B3D6379E2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536DF30-929A-F248-99FF-ACCE5B141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AE0EE7D-8F46-7444-8F14-735685F13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02CCD-40F4-2643-AA8D-92B1BBD3AB5C}" type="datetimeFigureOut">
              <a:rPr lang="en-US" smtClean="0"/>
              <a:t>10/10/2023</a:t>
            </a:fld>
            <a:endParaRPr lang="en-US"/>
          </a:p>
        </p:txBody>
      </p:sp>
      <p:sp>
        <p:nvSpPr>
          <p:cNvPr id="5" name="Footer Placeholder 4">
            <a:extLst>
              <a:ext uri="{FF2B5EF4-FFF2-40B4-BE49-F238E27FC236}">
                <a16:creationId xmlns:a16="http://schemas.microsoft.com/office/drawing/2014/main" xmlns="" id="{7D595D48-998A-2041-AB37-8B7A36EE3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D24297B-9ED3-C84C-B689-DF701232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4C9A2-ABB1-4648-85E1-9889611A7291}" type="slidenum">
              <a:rPr lang="en-US" smtClean="0"/>
              <a:t>‹#›</a:t>
            </a:fld>
            <a:endParaRPr lang="en-US"/>
          </a:p>
        </p:txBody>
      </p:sp>
    </p:spTree>
    <p:extLst>
      <p:ext uri="{BB962C8B-B14F-4D97-AF65-F5344CB8AC3E}">
        <p14:creationId xmlns:p14="http://schemas.microsoft.com/office/powerpoint/2010/main" val="25731025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6" r:id="rId6"/>
    <p:sldLayoutId id="2147483659" r:id="rId7"/>
    <p:sldLayoutId id="2147483658" r:id="rId8"/>
    <p:sldLayoutId id="2147483671" r:id="rId9"/>
  </p:sldLayoutIdLst>
  <p:txStyles>
    <p:titleStyle>
      <a:lvl1pPr algn="l" defTabSz="914400" rtl="0" eaLnBrk="1" latinLnBrk="0" hangingPunct="1">
        <a:lnSpc>
          <a:spcPct val="90000"/>
        </a:lnSpc>
        <a:spcBef>
          <a:spcPct val="0"/>
        </a:spcBef>
        <a:buNone/>
        <a:defRPr sz="4400" kern="1200">
          <a:solidFill>
            <a:srgbClr val="0075C9"/>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26DCC9-BA5A-964F-ABF8-B3D6379E2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536DF30-929A-F248-99FF-ACCE5B141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AE0EE7D-8F46-7444-8F14-735685F13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02CCD-40F4-2643-AA8D-92B1BBD3AB5C}" type="datetimeFigureOut">
              <a:rPr lang="en-US" smtClean="0"/>
              <a:t>10/10/2023</a:t>
            </a:fld>
            <a:endParaRPr lang="en-US"/>
          </a:p>
        </p:txBody>
      </p:sp>
      <p:sp>
        <p:nvSpPr>
          <p:cNvPr id="5" name="Footer Placeholder 4">
            <a:extLst>
              <a:ext uri="{FF2B5EF4-FFF2-40B4-BE49-F238E27FC236}">
                <a16:creationId xmlns:a16="http://schemas.microsoft.com/office/drawing/2014/main" xmlns="" id="{7D595D48-998A-2041-AB37-8B7A36EE3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D24297B-9ED3-C84C-B689-DF701232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4C9A2-ABB1-4648-85E1-9889611A7291}" type="slidenum">
              <a:rPr lang="en-US" smtClean="0"/>
              <a:t>‹#›</a:t>
            </a:fld>
            <a:endParaRPr lang="en-US"/>
          </a:p>
        </p:txBody>
      </p:sp>
    </p:spTree>
    <p:extLst>
      <p:ext uri="{BB962C8B-B14F-4D97-AF65-F5344CB8AC3E}">
        <p14:creationId xmlns:p14="http://schemas.microsoft.com/office/powerpoint/2010/main" val="29558755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defTabSz="914400" rtl="0" eaLnBrk="1" latinLnBrk="0" hangingPunct="1">
        <a:lnSpc>
          <a:spcPct val="90000"/>
        </a:lnSpc>
        <a:spcBef>
          <a:spcPct val="0"/>
        </a:spcBef>
        <a:buNone/>
        <a:defRPr sz="4400" kern="1200">
          <a:solidFill>
            <a:srgbClr val="0075C9"/>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627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Lst>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36881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921E8-8092-144C-B40A-B56247DFD24B}" type="datetimeFigureOut">
              <a:rPr lang="en-US" smtClean="0">
                <a:solidFill>
                  <a:srgbClr val="565A5C">
                    <a:tint val="75000"/>
                  </a:srgbClr>
                </a:solidFill>
              </a:rPr>
              <a:pPr/>
              <a:t>10/10/2023</a:t>
            </a:fld>
            <a:endParaRPr lang="en-US">
              <a:solidFill>
                <a:srgbClr val="565A5C">
                  <a:tint val="75000"/>
                </a:srgb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65A5C">
                  <a:tint val="75000"/>
                </a:srgbClr>
              </a:solidFill>
            </a:endParaRPr>
          </a:p>
        </p:txBody>
      </p:sp>
    </p:spTree>
    <p:extLst>
      <p:ext uri="{BB962C8B-B14F-4D97-AF65-F5344CB8AC3E}">
        <p14:creationId xmlns:p14="http://schemas.microsoft.com/office/powerpoint/2010/main" val="9467303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0144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Lst>
  <p:hf hdr="0" ft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036"/>
            <a:endParaRPr lang="en-US" sz="2398">
              <a:solidFill>
                <a:srgbClr val="FFE04F"/>
              </a:solidFill>
            </a:endParaRPr>
          </a:p>
        </p:txBody>
      </p:sp>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97966" y="5843082"/>
            <a:ext cx="2597868" cy="712480"/>
          </a:xfrm>
          <a:prstGeom prst="rect">
            <a:avLst/>
          </a:prstGeom>
        </p:spPr>
      </p:pic>
      <p:sp>
        <p:nvSpPr>
          <p:cNvPr id="7" name="Footer Placeholder 6"/>
          <p:cNvSpPr>
            <a:spLocks noGrp="1"/>
          </p:cNvSpPr>
          <p:nvPr>
            <p:ph type="ftr" sz="quarter" idx="3"/>
          </p:nvPr>
        </p:nvSpPr>
        <p:spPr>
          <a:xfrm>
            <a:off x="6815667" y="6052423"/>
            <a:ext cx="4114800"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pPr defTabSz="609036"/>
            <a:endParaRPr lang="en-US" dirty="0">
              <a:solidFill>
                <a:srgbClr val="003A70">
                  <a:tint val="75000"/>
                </a:srgbClr>
              </a:solidFill>
            </a:endParaRPr>
          </a:p>
        </p:txBody>
      </p:sp>
      <p:sp>
        <p:nvSpPr>
          <p:cNvPr id="9" name="Slide Number Placeholder 8"/>
          <p:cNvSpPr>
            <a:spLocks noGrp="1"/>
          </p:cNvSpPr>
          <p:nvPr>
            <p:ph type="sldNum" sz="quarter" idx="4"/>
          </p:nvPr>
        </p:nvSpPr>
        <p:spPr>
          <a:xfrm>
            <a:off x="10930467" y="6052423"/>
            <a:ext cx="901899" cy="363730"/>
          </a:xfrm>
          <a:prstGeom prst="rect">
            <a:avLst/>
          </a:prstGeom>
        </p:spPr>
        <p:txBody>
          <a:bodyPr vert="horz" lIns="91440" tIns="45720" rIns="91440" bIns="45720" rtlCol="0" anchor="ctr"/>
          <a:lstStyle>
            <a:lvl1pPr algn="r">
              <a:defRPr sz="1599" b="1">
                <a:solidFill>
                  <a:schemeClr val="tx1">
                    <a:tint val="75000"/>
                  </a:schemeClr>
                </a:solidFill>
              </a:defRPr>
            </a:lvl1pPr>
          </a:lstStyle>
          <a:p>
            <a:pPr defTabSz="609036"/>
            <a:fld id="{D08F9049-500A-CA42-B20A-7B1A6A360698}" type="slidenum">
              <a:rPr lang="en-US" smtClean="0">
                <a:solidFill>
                  <a:srgbClr val="003A70">
                    <a:tint val="75000"/>
                  </a:srgbClr>
                </a:solidFill>
              </a:rPr>
              <a:pPr defTabSz="609036"/>
              <a:t>‹#›</a:t>
            </a:fld>
            <a:endParaRPr lang="en-US" dirty="0">
              <a:solidFill>
                <a:srgbClr val="003A70">
                  <a:tint val="75000"/>
                </a:srgbClr>
              </a:solidFill>
            </a:endParaRPr>
          </a:p>
        </p:txBody>
      </p:sp>
      <p:pic>
        <p:nvPicPr>
          <p:cNvPr id="13" name="Picture 12"/>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055850" y="5843082"/>
            <a:ext cx="3040151" cy="671478"/>
          </a:xfrm>
          <a:prstGeom prst="rect">
            <a:avLst/>
          </a:prstGeom>
        </p:spPr>
      </p:pic>
    </p:spTree>
    <p:extLst>
      <p:ext uri="{BB962C8B-B14F-4D97-AF65-F5344CB8AC3E}">
        <p14:creationId xmlns:p14="http://schemas.microsoft.com/office/powerpoint/2010/main" val="38483355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Lst>
  <p:hf hdr="0" dt="0"/>
  <p:txStyles>
    <p:titleStyle>
      <a:lvl1pPr algn="ctr" defTabSz="609036" rtl="0" eaLnBrk="1" latinLnBrk="0" hangingPunct="1">
        <a:spcBef>
          <a:spcPct val="0"/>
        </a:spcBef>
        <a:buNone/>
        <a:defRPr sz="5861" kern="1200">
          <a:solidFill>
            <a:schemeClr val="tx1"/>
          </a:solidFill>
          <a:latin typeface="+mj-lt"/>
          <a:ea typeface="+mj-ea"/>
          <a:cs typeface="+mj-cs"/>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70" y="527183"/>
            <a:ext cx="9916134" cy="2063580"/>
          </a:xfrm>
        </p:spPr>
        <p:txBody>
          <a:bodyPr>
            <a:normAutofit/>
          </a:bodyPr>
          <a:lstStyle/>
          <a:p>
            <a:r>
              <a:rPr lang="en-US" dirty="0"/>
              <a:t>Physical Activity Programs for Individuals with Fontan Circulation</a:t>
            </a:r>
            <a:endParaRPr lang="en-US" b="1" dirty="0"/>
          </a:p>
        </p:txBody>
      </p:sp>
      <p:sp>
        <p:nvSpPr>
          <p:cNvPr id="5" name="Text Placeholder 4">
            <a:extLst>
              <a:ext uri="{FF2B5EF4-FFF2-40B4-BE49-F238E27FC236}">
                <a16:creationId xmlns:a16="http://schemas.microsoft.com/office/drawing/2014/main" xmlns="" id="{1D661AA9-A0E7-421C-B9D2-EB14AB6F5687}"/>
              </a:ext>
            </a:extLst>
          </p:cNvPr>
          <p:cNvSpPr>
            <a:spLocks noGrp="1"/>
          </p:cNvSpPr>
          <p:nvPr>
            <p:ph type="body" sz="quarter" idx="10"/>
          </p:nvPr>
        </p:nvSpPr>
        <p:spPr/>
        <p:txBody>
          <a:bodyPr/>
          <a:lstStyle/>
          <a:p>
            <a:r>
              <a:rPr lang="en-US" dirty="0"/>
              <a:t>FON Case Review Conference</a:t>
            </a:r>
          </a:p>
          <a:p>
            <a:r>
              <a:rPr lang="en-US" dirty="0"/>
              <a:t>July 18</a:t>
            </a:r>
            <a:r>
              <a:rPr lang="en-US" baseline="30000" dirty="0"/>
              <a:t>th</a:t>
            </a:r>
            <a:r>
              <a:rPr lang="en-US" dirty="0"/>
              <a:t>, 2023</a:t>
            </a:r>
          </a:p>
        </p:txBody>
      </p:sp>
    </p:spTree>
    <p:extLst>
      <p:ext uri="{BB962C8B-B14F-4D97-AF65-F5344CB8AC3E}">
        <p14:creationId xmlns:p14="http://schemas.microsoft.com/office/powerpoint/2010/main" val="618232801"/>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38" y="12967"/>
            <a:ext cx="10515600" cy="1325563"/>
          </a:xfrm>
        </p:spPr>
        <p:txBody>
          <a:bodyPr>
            <a:normAutofit/>
          </a:bodyPr>
          <a:lstStyle/>
          <a:p>
            <a:pPr algn="ctr"/>
            <a:r>
              <a:rPr lang="en-US" sz="5400" b="1" dirty="0">
                <a:solidFill>
                  <a:srgbClr val="0070C0"/>
                </a:solidFill>
                <a:latin typeface="+mn-lt"/>
              </a:rPr>
              <a:t>“</a:t>
            </a:r>
            <a:r>
              <a:rPr lang="en-US" sz="5400" b="1" dirty="0" err="1">
                <a:solidFill>
                  <a:srgbClr val="0070C0"/>
                </a:solidFill>
                <a:latin typeface="+mn-lt"/>
              </a:rPr>
              <a:t>Steppin</a:t>
            </a:r>
            <a:r>
              <a:rPr lang="en-US" sz="5400" b="1" dirty="0">
                <a:solidFill>
                  <a:srgbClr val="0070C0"/>
                </a:solidFill>
                <a:latin typeface="+mn-lt"/>
              </a:rPr>
              <a:t>’ It Up” Program Structure</a:t>
            </a:r>
          </a:p>
        </p:txBody>
      </p:sp>
      <p:sp>
        <p:nvSpPr>
          <p:cNvPr id="3" name="Rectangle: Rounded Corners 2">
            <a:extLst>
              <a:ext uri="{FF2B5EF4-FFF2-40B4-BE49-F238E27FC236}">
                <a16:creationId xmlns:a16="http://schemas.microsoft.com/office/drawing/2014/main" xmlns="" id="{2D8FEC91-D12B-4F61-A389-ACE46D81DE20}"/>
              </a:ext>
            </a:extLst>
          </p:cNvPr>
          <p:cNvSpPr/>
          <p:nvPr/>
        </p:nvSpPr>
        <p:spPr>
          <a:xfrm>
            <a:off x="1157817" y="2376686"/>
            <a:ext cx="2069431" cy="465221"/>
          </a:xfrm>
          <a:prstGeom prst="roundRect">
            <a:avLst/>
          </a:prstGeom>
          <a:solidFill>
            <a:schemeClr val="accent1">
              <a:alpha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cmpd="sng">
                <a:solidFill>
                  <a:schemeClr val="tx1"/>
                </a:solidFill>
              </a:ln>
              <a:noFill/>
            </a:endParaRPr>
          </a:p>
        </p:txBody>
      </p:sp>
      <p:sp>
        <p:nvSpPr>
          <p:cNvPr id="5" name="Rectangle: Rounded Corners 4">
            <a:extLst>
              <a:ext uri="{FF2B5EF4-FFF2-40B4-BE49-F238E27FC236}">
                <a16:creationId xmlns:a16="http://schemas.microsoft.com/office/drawing/2014/main" xmlns="" id="{2F15806C-FEAC-4696-A884-064EC26A0BFE}"/>
              </a:ext>
            </a:extLst>
          </p:cNvPr>
          <p:cNvSpPr/>
          <p:nvPr/>
        </p:nvSpPr>
        <p:spPr>
          <a:xfrm>
            <a:off x="3765354" y="2376686"/>
            <a:ext cx="2069431" cy="465221"/>
          </a:xfrm>
          <a:prstGeom prst="roundRect">
            <a:avLst/>
          </a:prstGeom>
          <a:solidFill>
            <a:srgbClr val="92D050">
              <a:alpha val="25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6B6DCC3D-4FC6-449A-ABCE-1E17180EBC20}"/>
              </a:ext>
            </a:extLst>
          </p:cNvPr>
          <p:cNvSpPr/>
          <p:nvPr/>
        </p:nvSpPr>
        <p:spPr>
          <a:xfrm>
            <a:off x="6372891" y="2376686"/>
            <a:ext cx="2069431" cy="465221"/>
          </a:xfrm>
          <a:prstGeom prst="roundRect">
            <a:avLst/>
          </a:prstGeom>
          <a:solidFill>
            <a:schemeClr val="accent2">
              <a:lumMod val="75000"/>
              <a:alpha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71AE621-1342-4AFF-9EB8-F444514F60EE}"/>
              </a:ext>
            </a:extLst>
          </p:cNvPr>
          <p:cNvSpPr/>
          <p:nvPr/>
        </p:nvSpPr>
        <p:spPr>
          <a:xfrm>
            <a:off x="8980428" y="2376686"/>
            <a:ext cx="2069431" cy="465221"/>
          </a:xfrm>
          <a:prstGeom prst="roundRect">
            <a:avLst/>
          </a:prstGeom>
          <a:solidFill>
            <a:schemeClr val="accent4">
              <a:lumMod val="60000"/>
              <a:lumOff val="40000"/>
              <a:alpha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xmlns="" id="{4069900F-3286-4084-A2C7-870C63958386}"/>
              </a:ext>
            </a:extLst>
          </p:cNvPr>
          <p:cNvCxnSpPr>
            <a:stCxn id="3" idx="3"/>
            <a:endCxn id="5" idx="1"/>
          </p:cNvCxnSpPr>
          <p:nvPr/>
        </p:nvCxnSpPr>
        <p:spPr>
          <a:xfrm>
            <a:off x="3227248" y="2609297"/>
            <a:ext cx="53810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D120192-9B5E-42CD-A045-92F2F1FA827F}"/>
              </a:ext>
            </a:extLst>
          </p:cNvPr>
          <p:cNvCxnSpPr>
            <a:stCxn id="5" idx="3"/>
            <a:endCxn id="6" idx="1"/>
          </p:cNvCxnSpPr>
          <p:nvPr/>
        </p:nvCxnSpPr>
        <p:spPr>
          <a:xfrm>
            <a:off x="5834785" y="2609297"/>
            <a:ext cx="53810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E738CC29-56B6-4668-A94A-2434660496C3}"/>
              </a:ext>
            </a:extLst>
          </p:cNvPr>
          <p:cNvCxnSpPr>
            <a:stCxn id="6" idx="3"/>
            <a:endCxn id="7" idx="1"/>
          </p:cNvCxnSpPr>
          <p:nvPr/>
        </p:nvCxnSpPr>
        <p:spPr>
          <a:xfrm>
            <a:off x="8442322" y="2609297"/>
            <a:ext cx="53810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7E9ED3AF-6039-4F5A-A285-79DB4CD3BF27}"/>
              </a:ext>
            </a:extLst>
          </p:cNvPr>
          <p:cNvSpPr txBox="1"/>
          <p:nvPr/>
        </p:nvSpPr>
        <p:spPr>
          <a:xfrm>
            <a:off x="1682601" y="2424630"/>
            <a:ext cx="1019863" cy="369332"/>
          </a:xfrm>
          <a:prstGeom prst="rect">
            <a:avLst/>
          </a:prstGeom>
          <a:noFill/>
        </p:spPr>
        <p:txBody>
          <a:bodyPr wrap="square" rtlCol="0">
            <a:spAutoFit/>
          </a:bodyPr>
          <a:lstStyle/>
          <a:p>
            <a:r>
              <a:rPr lang="en-US" dirty="0"/>
              <a:t>Baseline</a:t>
            </a:r>
          </a:p>
        </p:txBody>
      </p:sp>
      <p:sp>
        <p:nvSpPr>
          <p:cNvPr id="18" name="TextBox 17">
            <a:extLst>
              <a:ext uri="{FF2B5EF4-FFF2-40B4-BE49-F238E27FC236}">
                <a16:creationId xmlns:a16="http://schemas.microsoft.com/office/drawing/2014/main" xmlns="" id="{1B9A628F-C3F6-4908-8723-AF2A2EE0CF0C}"/>
              </a:ext>
            </a:extLst>
          </p:cNvPr>
          <p:cNvSpPr txBox="1"/>
          <p:nvPr/>
        </p:nvSpPr>
        <p:spPr>
          <a:xfrm>
            <a:off x="4258321" y="2424630"/>
            <a:ext cx="1083497" cy="369332"/>
          </a:xfrm>
          <a:prstGeom prst="rect">
            <a:avLst/>
          </a:prstGeom>
          <a:noFill/>
        </p:spPr>
        <p:txBody>
          <a:bodyPr wrap="square" rtlCol="0">
            <a:spAutoFit/>
          </a:bodyPr>
          <a:lstStyle/>
          <a:p>
            <a:r>
              <a:rPr lang="en-US" dirty="0"/>
              <a:t>3 Months</a:t>
            </a:r>
          </a:p>
        </p:txBody>
      </p:sp>
      <p:sp>
        <p:nvSpPr>
          <p:cNvPr id="19" name="TextBox 18">
            <a:extLst>
              <a:ext uri="{FF2B5EF4-FFF2-40B4-BE49-F238E27FC236}">
                <a16:creationId xmlns:a16="http://schemas.microsoft.com/office/drawing/2014/main" xmlns="" id="{033BC9A7-AEFF-4C39-87CA-FC67327A79CC}"/>
              </a:ext>
            </a:extLst>
          </p:cNvPr>
          <p:cNvSpPr txBox="1"/>
          <p:nvPr/>
        </p:nvSpPr>
        <p:spPr>
          <a:xfrm>
            <a:off x="6837098" y="2424630"/>
            <a:ext cx="1141016" cy="369332"/>
          </a:xfrm>
          <a:prstGeom prst="rect">
            <a:avLst/>
          </a:prstGeom>
          <a:noFill/>
        </p:spPr>
        <p:txBody>
          <a:bodyPr wrap="square" rtlCol="0">
            <a:spAutoFit/>
          </a:bodyPr>
          <a:lstStyle/>
          <a:p>
            <a:r>
              <a:rPr lang="en-US" dirty="0"/>
              <a:t>6 Months</a:t>
            </a:r>
          </a:p>
        </p:txBody>
      </p:sp>
      <p:sp>
        <p:nvSpPr>
          <p:cNvPr id="20" name="TextBox 19">
            <a:extLst>
              <a:ext uri="{FF2B5EF4-FFF2-40B4-BE49-F238E27FC236}">
                <a16:creationId xmlns:a16="http://schemas.microsoft.com/office/drawing/2014/main" xmlns="" id="{487313DC-855A-44D3-A883-68802C1C9F4F}"/>
              </a:ext>
            </a:extLst>
          </p:cNvPr>
          <p:cNvSpPr txBox="1"/>
          <p:nvPr/>
        </p:nvSpPr>
        <p:spPr>
          <a:xfrm>
            <a:off x="9399323" y="2424630"/>
            <a:ext cx="1231641" cy="369332"/>
          </a:xfrm>
          <a:prstGeom prst="rect">
            <a:avLst/>
          </a:prstGeom>
          <a:noFill/>
        </p:spPr>
        <p:txBody>
          <a:bodyPr wrap="square" rtlCol="0">
            <a:spAutoFit/>
          </a:bodyPr>
          <a:lstStyle/>
          <a:p>
            <a:r>
              <a:rPr lang="en-US" dirty="0"/>
              <a:t>12 Months</a:t>
            </a:r>
          </a:p>
        </p:txBody>
      </p:sp>
      <p:sp>
        <p:nvSpPr>
          <p:cNvPr id="21" name="TextBox 20">
            <a:extLst>
              <a:ext uri="{FF2B5EF4-FFF2-40B4-BE49-F238E27FC236}">
                <a16:creationId xmlns:a16="http://schemas.microsoft.com/office/drawing/2014/main" xmlns="" id="{3795E8DA-5015-4431-92B3-0DE9A39409F0}"/>
              </a:ext>
            </a:extLst>
          </p:cNvPr>
          <p:cNvSpPr txBox="1"/>
          <p:nvPr/>
        </p:nvSpPr>
        <p:spPr>
          <a:xfrm>
            <a:off x="1002879" y="3040487"/>
            <a:ext cx="2379305"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MD</a:t>
            </a:r>
          </a:p>
          <a:p>
            <a:pPr marL="285750" indent="-285750">
              <a:buFont typeface="Arial" panose="020B0604020202020204" pitchFamily="34" charset="0"/>
              <a:buChar char="•"/>
            </a:pPr>
            <a:r>
              <a:rPr lang="en-US" dirty="0">
                <a:solidFill>
                  <a:srgbClr val="002060"/>
                </a:solidFill>
              </a:rPr>
              <a:t>Exercise Physiologist</a:t>
            </a:r>
          </a:p>
          <a:p>
            <a:pPr marL="285750" indent="-285750">
              <a:buFont typeface="Arial" panose="020B0604020202020204" pitchFamily="34" charset="0"/>
              <a:buChar char="•"/>
            </a:pPr>
            <a:r>
              <a:rPr lang="en-US" dirty="0">
                <a:solidFill>
                  <a:srgbClr val="002060"/>
                </a:solidFill>
              </a:rPr>
              <a:t>Psychology</a:t>
            </a:r>
          </a:p>
          <a:p>
            <a:pPr marL="285750" indent="-285750">
              <a:buFont typeface="Arial" panose="020B0604020202020204" pitchFamily="34" charset="0"/>
              <a:buChar char="•"/>
            </a:pPr>
            <a:r>
              <a:rPr lang="en-US" dirty="0">
                <a:solidFill>
                  <a:srgbClr val="002060"/>
                </a:solidFill>
              </a:rPr>
              <a:t>Pacer Test</a:t>
            </a:r>
          </a:p>
          <a:p>
            <a:pPr marL="285750" indent="-285750">
              <a:buFont typeface="Arial" panose="020B0604020202020204" pitchFamily="34" charset="0"/>
              <a:buChar char="•"/>
            </a:pPr>
            <a:r>
              <a:rPr lang="en-US" dirty="0"/>
              <a:t>PT/OT</a:t>
            </a:r>
          </a:p>
        </p:txBody>
      </p:sp>
      <p:sp>
        <p:nvSpPr>
          <p:cNvPr id="22" name="TextBox 21">
            <a:extLst>
              <a:ext uri="{FF2B5EF4-FFF2-40B4-BE49-F238E27FC236}">
                <a16:creationId xmlns:a16="http://schemas.microsoft.com/office/drawing/2014/main" xmlns="" id="{5BCEB7C6-E770-46F7-A81E-212F2D4F1DA2}"/>
              </a:ext>
            </a:extLst>
          </p:cNvPr>
          <p:cNvSpPr txBox="1"/>
          <p:nvPr/>
        </p:nvSpPr>
        <p:spPr>
          <a:xfrm>
            <a:off x="3665827" y="3045233"/>
            <a:ext cx="24301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MD</a:t>
            </a:r>
          </a:p>
          <a:p>
            <a:pPr marL="285750" indent="-285750">
              <a:buFont typeface="Arial" panose="020B0604020202020204" pitchFamily="34" charset="0"/>
              <a:buChar char="•"/>
            </a:pPr>
            <a:r>
              <a:rPr lang="en-US" dirty="0">
                <a:solidFill>
                  <a:srgbClr val="002060"/>
                </a:solidFill>
              </a:rPr>
              <a:t>Exercise Physiologist</a:t>
            </a:r>
          </a:p>
          <a:p>
            <a:pPr marL="285750" indent="-285750">
              <a:buFont typeface="Arial" panose="020B0604020202020204" pitchFamily="34" charset="0"/>
              <a:buChar char="•"/>
            </a:pPr>
            <a:r>
              <a:rPr lang="en-US" dirty="0">
                <a:solidFill>
                  <a:srgbClr val="002060"/>
                </a:solidFill>
              </a:rPr>
              <a:t>Psychology</a:t>
            </a:r>
          </a:p>
          <a:p>
            <a:pPr marL="285750" indent="-285750">
              <a:buFont typeface="Arial" panose="020B0604020202020204" pitchFamily="34" charset="0"/>
              <a:buChar char="•"/>
            </a:pPr>
            <a:r>
              <a:rPr lang="en-US" dirty="0">
                <a:solidFill>
                  <a:srgbClr val="002060"/>
                </a:solidFill>
              </a:rPr>
              <a:t>Pacer Test</a:t>
            </a:r>
          </a:p>
          <a:p>
            <a:pPr marL="285750" indent="-285750">
              <a:buFont typeface="Arial" panose="020B0604020202020204" pitchFamily="34" charset="0"/>
              <a:buChar char="•"/>
            </a:pPr>
            <a:r>
              <a:rPr lang="en-US" dirty="0"/>
              <a:t>Nutrition</a:t>
            </a:r>
          </a:p>
        </p:txBody>
      </p:sp>
      <p:sp>
        <p:nvSpPr>
          <p:cNvPr id="23" name="TextBox 22">
            <a:extLst>
              <a:ext uri="{FF2B5EF4-FFF2-40B4-BE49-F238E27FC236}">
                <a16:creationId xmlns:a16="http://schemas.microsoft.com/office/drawing/2014/main" xmlns="" id="{B0C20EF0-CB02-4749-900E-532603025DA9}"/>
              </a:ext>
            </a:extLst>
          </p:cNvPr>
          <p:cNvSpPr txBox="1"/>
          <p:nvPr/>
        </p:nvSpPr>
        <p:spPr>
          <a:xfrm>
            <a:off x="6289180" y="3045233"/>
            <a:ext cx="24221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MD</a:t>
            </a:r>
          </a:p>
          <a:p>
            <a:pPr marL="285750" indent="-285750">
              <a:buFont typeface="Arial" panose="020B0604020202020204" pitchFamily="34" charset="0"/>
              <a:buChar char="•"/>
            </a:pPr>
            <a:r>
              <a:rPr lang="en-US" dirty="0">
                <a:solidFill>
                  <a:srgbClr val="002060"/>
                </a:solidFill>
              </a:rPr>
              <a:t>Exercise Physiologist</a:t>
            </a:r>
          </a:p>
          <a:p>
            <a:pPr marL="285750" indent="-285750">
              <a:buFont typeface="Arial" panose="020B0604020202020204" pitchFamily="34" charset="0"/>
              <a:buChar char="•"/>
            </a:pPr>
            <a:r>
              <a:rPr lang="en-US" dirty="0">
                <a:solidFill>
                  <a:srgbClr val="002060"/>
                </a:solidFill>
              </a:rPr>
              <a:t>Psychology</a:t>
            </a:r>
          </a:p>
          <a:p>
            <a:pPr marL="285750" indent="-285750">
              <a:buFont typeface="Arial" panose="020B0604020202020204" pitchFamily="34" charset="0"/>
              <a:buChar char="•"/>
            </a:pPr>
            <a:r>
              <a:rPr lang="en-US" dirty="0">
                <a:solidFill>
                  <a:srgbClr val="002060"/>
                </a:solidFill>
              </a:rPr>
              <a:t>Pacer Test</a:t>
            </a:r>
          </a:p>
          <a:p>
            <a:pPr marL="285750" indent="-285750">
              <a:buFont typeface="Arial" panose="020B0604020202020204" pitchFamily="34" charset="0"/>
              <a:buChar char="•"/>
            </a:pPr>
            <a:r>
              <a:rPr lang="en-US" dirty="0"/>
              <a:t>PT/OT</a:t>
            </a:r>
          </a:p>
        </p:txBody>
      </p:sp>
      <p:sp>
        <p:nvSpPr>
          <p:cNvPr id="24" name="TextBox 23">
            <a:extLst>
              <a:ext uri="{FF2B5EF4-FFF2-40B4-BE49-F238E27FC236}">
                <a16:creationId xmlns:a16="http://schemas.microsoft.com/office/drawing/2014/main" xmlns="" id="{F431FD7A-EAAB-4B38-B1BE-D50EFC53A589}"/>
              </a:ext>
            </a:extLst>
          </p:cNvPr>
          <p:cNvSpPr txBox="1"/>
          <p:nvPr/>
        </p:nvSpPr>
        <p:spPr>
          <a:xfrm>
            <a:off x="8960541" y="3040648"/>
            <a:ext cx="23899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MD</a:t>
            </a:r>
          </a:p>
          <a:p>
            <a:pPr marL="285750" indent="-285750">
              <a:buFont typeface="Arial" panose="020B0604020202020204" pitchFamily="34" charset="0"/>
              <a:buChar char="•"/>
            </a:pPr>
            <a:r>
              <a:rPr lang="en-US" dirty="0">
                <a:solidFill>
                  <a:srgbClr val="002060"/>
                </a:solidFill>
              </a:rPr>
              <a:t>Exercise Physiologist</a:t>
            </a:r>
          </a:p>
          <a:p>
            <a:pPr marL="285750" indent="-285750">
              <a:buFont typeface="Arial" panose="020B0604020202020204" pitchFamily="34" charset="0"/>
              <a:buChar char="•"/>
            </a:pPr>
            <a:r>
              <a:rPr lang="en-US" dirty="0">
                <a:solidFill>
                  <a:srgbClr val="002060"/>
                </a:solidFill>
              </a:rPr>
              <a:t>Psychology</a:t>
            </a:r>
          </a:p>
          <a:p>
            <a:pPr marL="285750" indent="-285750">
              <a:buFont typeface="Arial" panose="020B0604020202020204" pitchFamily="34" charset="0"/>
              <a:buChar char="•"/>
            </a:pPr>
            <a:r>
              <a:rPr lang="en-US" dirty="0">
                <a:solidFill>
                  <a:srgbClr val="002060"/>
                </a:solidFill>
              </a:rPr>
              <a:t>Pacer Test</a:t>
            </a:r>
          </a:p>
        </p:txBody>
      </p:sp>
      <p:sp>
        <p:nvSpPr>
          <p:cNvPr id="8" name="Left Brace 7"/>
          <p:cNvSpPr/>
          <p:nvPr/>
        </p:nvSpPr>
        <p:spPr>
          <a:xfrm>
            <a:off x="2454439" y="3499156"/>
            <a:ext cx="496050" cy="2918680"/>
          </a:xfrm>
          <a:prstGeom prst="leftBrace">
            <a:avLst/>
          </a:prstGeom>
          <a:ln w="25400"/>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a:off x="5923337" y="3499156"/>
            <a:ext cx="496050" cy="2918680"/>
          </a:xfrm>
          <a:prstGeom prst="leftBrace">
            <a:avLst/>
          </a:prstGeom>
          <a:ln w="25400"/>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a:off x="9399323" y="3499156"/>
            <a:ext cx="496050" cy="2918680"/>
          </a:xfrm>
          <a:prstGeom prst="leftBrace">
            <a:avLst/>
          </a:prstGeom>
          <a:ln w="25400"/>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437504" y="5344998"/>
            <a:ext cx="2710290" cy="1015663"/>
          </a:xfrm>
          <a:prstGeom prst="rect">
            <a:avLst/>
          </a:prstGeom>
          <a:noFill/>
        </p:spPr>
        <p:txBody>
          <a:bodyPr wrap="square" rtlCol="0">
            <a:spAutoFit/>
          </a:bodyPr>
          <a:lstStyle/>
          <a:p>
            <a:r>
              <a:rPr lang="en-US" sz="2000" b="1" u="sng" dirty="0"/>
              <a:t>TIER  1</a:t>
            </a:r>
            <a:r>
              <a:rPr lang="en-US" sz="2000" dirty="0"/>
              <a:t>:</a:t>
            </a:r>
          </a:p>
          <a:p>
            <a:pPr marL="285750" indent="-285750">
              <a:buFont typeface="Arial" panose="020B0604020202020204" pitchFamily="34" charset="0"/>
              <a:buChar char="•"/>
            </a:pPr>
            <a:r>
              <a:rPr lang="en-US" sz="2000" dirty="0"/>
              <a:t>Developing the Habit</a:t>
            </a:r>
          </a:p>
          <a:p>
            <a:pPr marL="285750" indent="-285750">
              <a:buFont typeface="Arial" panose="020B0604020202020204" pitchFamily="34" charset="0"/>
              <a:buChar char="•"/>
            </a:pPr>
            <a:r>
              <a:rPr lang="en-US" sz="2000" dirty="0"/>
              <a:t>0-3 months</a:t>
            </a:r>
          </a:p>
        </p:txBody>
      </p:sp>
      <p:sp>
        <p:nvSpPr>
          <p:cNvPr id="27" name="TextBox 26"/>
          <p:cNvSpPr txBox="1"/>
          <p:nvPr/>
        </p:nvSpPr>
        <p:spPr>
          <a:xfrm>
            <a:off x="4860100" y="5344997"/>
            <a:ext cx="2710290" cy="1015663"/>
          </a:xfrm>
          <a:prstGeom prst="rect">
            <a:avLst/>
          </a:prstGeom>
          <a:noFill/>
        </p:spPr>
        <p:txBody>
          <a:bodyPr wrap="square" rtlCol="0">
            <a:spAutoFit/>
          </a:bodyPr>
          <a:lstStyle/>
          <a:p>
            <a:r>
              <a:rPr lang="en-US" sz="2000" b="1" u="sng" dirty="0"/>
              <a:t>TIER  2</a:t>
            </a:r>
            <a:r>
              <a:rPr lang="en-US" sz="2000" dirty="0"/>
              <a:t>:</a:t>
            </a:r>
          </a:p>
          <a:p>
            <a:pPr marL="285750" indent="-285750">
              <a:buFont typeface="Arial" panose="020B0604020202020204" pitchFamily="34" charset="0"/>
              <a:buChar char="•"/>
            </a:pPr>
            <a:r>
              <a:rPr lang="en-US" sz="2000" dirty="0"/>
              <a:t>Encouraging Choices</a:t>
            </a:r>
          </a:p>
          <a:p>
            <a:pPr marL="285750" indent="-285750">
              <a:buFont typeface="Arial" panose="020B0604020202020204" pitchFamily="34" charset="0"/>
              <a:buChar char="•"/>
            </a:pPr>
            <a:r>
              <a:rPr lang="en-US" sz="2000" dirty="0"/>
              <a:t>3-6 months</a:t>
            </a:r>
          </a:p>
        </p:txBody>
      </p:sp>
      <p:sp>
        <p:nvSpPr>
          <p:cNvPr id="28" name="TextBox 27"/>
          <p:cNvSpPr txBox="1"/>
          <p:nvPr/>
        </p:nvSpPr>
        <p:spPr>
          <a:xfrm>
            <a:off x="8633627" y="5344998"/>
            <a:ext cx="2710290" cy="1323439"/>
          </a:xfrm>
          <a:prstGeom prst="rect">
            <a:avLst/>
          </a:prstGeom>
          <a:noFill/>
        </p:spPr>
        <p:txBody>
          <a:bodyPr wrap="square" rtlCol="0">
            <a:spAutoFit/>
          </a:bodyPr>
          <a:lstStyle/>
          <a:p>
            <a:r>
              <a:rPr lang="en-US" sz="2000" b="1" u="sng" dirty="0"/>
              <a:t>TIER  3</a:t>
            </a:r>
            <a:r>
              <a:rPr lang="en-US" sz="2000" dirty="0"/>
              <a:t>:</a:t>
            </a:r>
          </a:p>
          <a:p>
            <a:pPr marL="285750" indent="-285750">
              <a:buFont typeface="Arial" panose="020B0604020202020204" pitchFamily="34" charset="0"/>
              <a:buChar char="•"/>
            </a:pPr>
            <a:r>
              <a:rPr lang="en-US" sz="2000" dirty="0"/>
              <a:t>Resources within the community</a:t>
            </a:r>
          </a:p>
          <a:p>
            <a:pPr marL="285750" indent="-285750">
              <a:buFont typeface="Arial" panose="020B0604020202020204" pitchFamily="34" charset="0"/>
              <a:buChar char="•"/>
            </a:pPr>
            <a:r>
              <a:rPr lang="en-US" sz="2000" dirty="0"/>
              <a:t>6-12 months</a:t>
            </a:r>
          </a:p>
        </p:txBody>
      </p:sp>
      <p:sp>
        <p:nvSpPr>
          <p:cNvPr id="4" name="TextBox 3"/>
          <p:cNvSpPr txBox="1"/>
          <p:nvPr/>
        </p:nvSpPr>
        <p:spPr>
          <a:xfrm>
            <a:off x="2454439" y="1455884"/>
            <a:ext cx="8571006"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 In-person Clinic visit over 12 months</a:t>
            </a:r>
          </a:p>
        </p:txBody>
      </p:sp>
      <p:cxnSp>
        <p:nvCxnSpPr>
          <p:cNvPr id="29" name="Straight Connector 28">
            <a:extLst>
              <a:ext uri="{FF2B5EF4-FFF2-40B4-BE49-F238E27FC236}">
                <a16:creationId xmlns:a16="http://schemas.microsoft.com/office/drawing/2014/main" xmlns="" id="{09642082-2952-484A-A879-2B733EFD39CF}"/>
              </a:ext>
            </a:extLst>
          </p:cNvPr>
          <p:cNvCxnSpPr>
            <a:cxnSpLocks/>
          </p:cNvCxnSpPr>
          <p:nvPr/>
        </p:nvCxnSpPr>
        <p:spPr>
          <a:xfrm flipV="1">
            <a:off x="428288" y="1237404"/>
            <a:ext cx="11486148" cy="1"/>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976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9"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975C6-4790-4222-813F-60F105EF22A4}"/>
              </a:ext>
            </a:extLst>
          </p:cNvPr>
          <p:cNvSpPr>
            <a:spLocks noGrp="1"/>
          </p:cNvSpPr>
          <p:nvPr>
            <p:ph type="title"/>
          </p:nvPr>
        </p:nvSpPr>
        <p:spPr>
          <a:xfrm>
            <a:off x="0" y="0"/>
            <a:ext cx="12192000" cy="1325563"/>
          </a:xfrm>
        </p:spPr>
        <p:txBody>
          <a:bodyPr/>
          <a:lstStyle/>
          <a:p>
            <a:pPr algn="ctr"/>
            <a:r>
              <a:rPr lang="en-US" dirty="0">
                <a:solidFill>
                  <a:srgbClr val="0070C0"/>
                </a:solidFill>
                <a:latin typeface="+mn-lt"/>
              </a:rPr>
              <a:t>Exercise Prescription</a:t>
            </a:r>
          </a:p>
        </p:txBody>
      </p:sp>
      <p:pic>
        <p:nvPicPr>
          <p:cNvPr id="4" name="Content Placeholder 3">
            <a:extLst>
              <a:ext uri="{FF2B5EF4-FFF2-40B4-BE49-F238E27FC236}">
                <a16:creationId xmlns:a16="http://schemas.microsoft.com/office/drawing/2014/main" xmlns="" id="{B600154D-A362-4545-95A6-1485D74BC036}"/>
              </a:ext>
            </a:extLst>
          </p:cNvPr>
          <p:cNvPicPr>
            <a:picLocks noGrp="1" noChangeAspect="1"/>
          </p:cNvPicPr>
          <p:nvPr>
            <p:ph idx="1"/>
          </p:nvPr>
        </p:nvPicPr>
        <p:blipFill>
          <a:blip r:embed="rId2"/>
          <a:stretch>
            <a:fillRect/>
          </a:stretch>
        </p:blipFill>
        <p:spPr>
          <a:xfrm>
            <a:off x="2258672" y="1127760"/>
            <a:ext cx="7674655" cy="5659120"/>
          </a:xfrm>
          <a:prstGeom prst="rect">
            <a:avLst/>
          </a:prstGeom>
        </p:spPr>
      </p:pic>
    </p:spTree>
    <p:extLst>
      <p:ext uri="{BB962C8B-B14F-4D97-AF65-F5344CB8AC3E}">
        <p14:creationId xmlns:p14="http://schemas.microsoft.com/office/powerpoint/2010/main" val="1283149021"/>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31149" t="15331" r="30161" b="61390"/>
          <a:stretch/>
        </p:blipFill>
        <p:spPr>
          <a:xfrm>
            <a:off x="745999" y="1234911"/>
            <a:ext cx="11137908" cy="3770722"/>
          </a:xfrm>
          <a:prstGeom prst="rect">
            <a:avLst/>
          </a:prstGeom>
        </p:spPr>
      </p:pic>
    </p:spTree>
    <p:extLst>
      <p:ext uri="{BB962C8B-B14F-4D97-AF65-F5344CB8AC3E}">
        <p14:creationId xmlns:p14="http://schemas.microsoft.com/office/powerpoint/2010/main" val="416990634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85" y="206885"/>
            <a:ext cx="10515600" cy="1325563"/>
          </a:xfrm>
        </p:spPr>
        <p:txBody>
          <a:bodyPr/>
          <a:lstStyle/>
          <a:p>
            <a:r>
              <a:rPr lang="en-US" dirty="0"/>
              <a:t>CW Case Presentation cont. </a:t>
            </a:r>
          </a:p>
        </p:txBody>
      </p:sp>
      <p:sp>
        <p:nvSpPr>
          <p:cNvPr id="3" name="Content Placeholder 2"/>
          <p:cNvSpPr>
            <a:spLocks noGrp="1"/>
          </p:cNvSpPr>
          <p:nvPr>
            <p:ph idx="1"/>
          </p:nvPr>
        </p:nvSpPr>
        <p:spPr>
          <a:xfrm>
            <a:off x="142284" y="1650525"/>
            <a:ext cx="11758403" cy="4723413"/>
          </a:xfrm>
        </p:spPr>
        <p:txBody>
          <a:bodyPr>
            <a:normAutofit/>
          </a:bodyPr>
          <a:lstStyle/>
          <a:p>
            <a:r>
              <a:rPr lang="en-US" dirty="0"/>
              <a:t>9 y/o HLHS s/p Fontan presented w/ exercise intolerance</a:t>
            </a:r>
          </a:p>
          <a:p>
            <a:endParaRPr lang="en-US" sz="1000" dirty="0"/>
          </a:p>
          <a:p>
            <a:r>
              <a:rPr lang="en-US" dirty="0"/>
              <a:t>Completed Pilot Physical Activity Program</a:t>
            </a:r>
          </a:p>
          <a:p>
            <a:endParaRPr lang="en-US" sz="1000" dirty="0"/>
          </a:p>
          <a:p>
            <a:r>
              <a:rPr lang="en-US" dirty="0"/>
              <a:t>12-13 y/o Completed “</a:t>
            </a:r>
            <a:r>
              <a:rPr lang="en-US" dirty="0" err="1"/>
              <a:t>Steppin</a:t>
            </a:r>
            <a:r>
              <a:rPr lang="en-US" dirty="0"/>
              <a:t>’ It Up” Program</a:t>
            </a:r>
          </a:p>
          <a:p>
            <a:endParaRPr lang="en-US" sz="1000" dirty="0"/>
          </a:p>
          <a:p>
            <a:r>
              <a:rPr lang="en-US" dirty="0"/>
              <a:t>14-18 y/o </a:t>
            </a:r>
          </a:p>
          <a:p>
            <a:pPr lvl="1"/>
            <a:r>
              <a:rPr lang="en-US" dirty="0"/>
              <a:t>Participated as competitive diver and rock climber for school teams</a:t>
            </a:r>
          </a:p>
          <a:p>
            <a:pPr lvl="1"/>
            <a:r>
              <a:rPr lang="en-US" dirty="0"/>
              <a:t>Serial CPET demonstrated stable peak VO2 ≈ 65% predicted (No Decline)</a:t>
            </a:r>
          </a:p>
          <a:p>
            <a:pPr lvl="1"/>
            <a:r>
              <a:rPr lang="en-US" dirty="0"/>
              <a:t>Graduated High School 6/2023, and heading to college this fall on nursing track!</a:t>
            </a:r>
          </a:p>
        </p:txBody>
      </p:sp>
    </p:spTree>
    <p:extLst>
      <p:ext uri="{BB962C8B-B14F-4D97-AF65-F5344CB8AC3E}">
        <p14:creationId xmlns:p14="http://schemas.microsoft.com/office/powerpoint/2010/main" val="21762319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091" y="4583311"/>
            <a:ext cx="12148740" cy="387044"/>
          </a:xfrm>
        </p:spPr>
        <p:txBody>
          <a:bodyPr/>
          <a:lstStyle/>
          <a:p>
            <a:pPr algn="ctr"/>
            <a:r>
              <a:rPr lang="en-US" dirty="0">
                <a:solidFill>
                  <a:schemeClr val="tx1">
                    <a:lumMod val="50000"/>
                  </a:schemeClr>
                </a:solidFill>
              </a:rPr>
              <a:t>July 18, 2023</a:t>
            </a:r>
          </a:p>
        </p:txBody>
      </p:sp>
      <p:sp>
        <p:nvSpPr>
          <p:cNvPr id="3" name="Title 2"/>
          <p:cNvSpPr>
            <a:spLocks noGrp="1"/>
          </p:cNvSpPr>
          <p:nvPr>
            <p:ph type="title"/>
          </p:nvPr>
        </p:nvSpPr>
        <p:spPr>
          <a:xfrm>
            <a:off x="41752" y="-9900"/>
            <a:ext cx="12144607" cy="4572867"/>
          </a:xfrm>
        </p:spPr>
        <p:txBody>
          <a:bodyPr>
            <a:normAutofit fontScale="90000"/>
          </a:bodyPr>
          <a:lstStyle/>
          <a:p>
            <a:pPr algn="ctr"/>
            <a:r>
              <a:rPr lang="en-US" dirty="0"/>
              <a:t>Heart Chargers</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sz="5062" b="0" dirty="0"/>
              <a:t>Children’s Hospital Colorado Experience</a:t>
            </a:r>
          </a:p>
        </p:txBody>
      </p:sp>
      <p:sp>
        <p:nvSpPr>
          <p:cNvPr id="4" name="Text Placeholder 3"/>
          <p:cNvSpPr>
            <a:spLocks noGrp="1"/>
          </p:cNvSpPr>
          <p:nvPr>
            <p:ph type="body" sz="quarter" idx="13"/>
          </p:nvPr>
        </p:nvSpPr>
        <p:spPr>
          <a:xfrm>
            <a:off x="5640" y="4919327"/>
            <a:ext cx="12180720" cy="844578"/>
          </a:xfrm>
        </p:spPr>
        <p:txBody>
          <a:bodyPr/>
          <a:lstStyle/>
          <a:p>
            <a:pPr algn="ctr"/>
            <a:r>
              <a:rPr lang="en-US" dirty="0">
                <a:solidFill>
                  <a:schemeClr val="tx1">
                    <a:lumMod val="50000"/>
                  </a:schemeClr>
                </a:solidFill>
                <a:latin typeface="+mj-lt"/>
              </a:rPr>
              <a:t>Roni Jacobsen, MD, FACC</a:t>
            </a:r>
          </a:p>
          <a:p>
            <a:pPr algn="ctr"/>
            <a:r>
              <a:rPr lang="en-US" dirty="0">
                <a:solidFill>
                  <a:schemeClr val="tx1">
                    <a:lumMod val="50000"/>
                  </a:schemeClr>
                </a:solidFill>
                <a:latin typeface="+mj-lt"/>
              </a:rPr>
              <a:t>Julie Fernie, MS ACSM-CEP</a:t>
            </a:r>
          </a:p>
        </p:txBody>
      </p:sp>
      <p:pic>
        <p:nvPicPr>
          <p:cNvPr id="6" name="Picture 6" descr="A screenshot of a computer&#10;&#10;Description automatically generated">
            <a:extLst>
              <a:ext uri="{FF2B5EF4-FFF2-40B4-BE49-F238E27FC236}">
                <a16:creationId xmlns:a16="http://schemas.microsoft.com/office/drawing/2014/main" xmlns="" id="{11DCDBFD-6BED-17A7-F75F-31CA6080F056}"/>
              </a:ext>
            </a:extLst>
          </p:cNvPr>
          <p:cNvPicPr>
            <a:picLocks noChangeAspect="1"/>
          </p:cNvPicPr>
          <p:nvPr/>
        </p:nvPicPr>
        <p:blipFill rotWithShape="1">
          <a:blip r:embed="rId2"/>
          <a:srcRect l="35106" t="16442" r="32523" b="8492"/>
          <a:stretch/>
        </p:blipFill>
        <p:spPr>
          <a:xfrm>
            <a:off x="4868028" y="894829"/>
            <a:ext cx="2218277" cy="2894933"/>
          </a:xfrm>
          <a:prstGeom prst="rect">
            <a:avLst/>
          </a:prstGeom>
        </p:spPr>
      </p:pic>
    </p:spTree>
    <p:extLst>
      <p:ext uri="{BB962C8B-B14F-4D97-AF65-F5344CB8AC3E}">
        <p14:creationId xmlns:p14="http://schemas.microsoft.com/office/powerpoint/2010/main" val="2319625300"/>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6A939A2-60FE-2EC5-8E8B-6532092E9540}"/>
              </a:ext>
            </a:extLst>
          </p:cNvPr>
          <p:cNvSpPr>
            <a:spLocks noGrp="1"/>
          </p:cNvSpPr>
          <p:nvPr>
            <p:ph type="body" sz="quarter" idx="11"/>
          </p:nvPr>
        </p:nvSpPr>
        <p:spPr>
          <a:xfrm>
            <a:off x="3477" y="197402"/>
            <a:ext cx="12186308" cy="655983"/>
          </a:xfrm>
        </p:spPr>
        <p:txBody>
          <a:bodyPr vert="horz" wrap="square" lIns="121807" tIns="60904" rIns="121807" bIns="60904" anchor="b" anchorCtr="0">
            <a:spAutoFit/>
          </a:bodyPr>
          <a:lstStyle/>
          <a:p>
            <a:pPr algn="ctr"/>
            <a:r>
              <a:rPr lang="en-US" dirty="0">
                <a:cs typeface="Arial"/>
              </a:rPr>
              <a:t>Case Presentation</a:t>
            </a:r>
            <a:endParaRPr lang="en-US" dirty="0"/>
          </a:p>
        </p:txBody>
      </p:sp>
      <p:sp>
        <p:nvSpPr>
          <p:cNvPr id="4" name="Footer Placeholder 3">
            <a:extLst>
              <a:ext uri="{FF2B5EF4-FFF2-40B4-BE49-F238E27FC236}">
                <a16:creationId xmlns:a16="http://schemas.microsoft.com/office/drawing/2014/main" xmlns="" id="{6044320D-99B6-4FA4-03BE-B525210FF05B}"/>
              </a:ext>
            </a:extLst>
          </p:cNvPr>
          <p:cNvSpPr>
            <a:spLocks noGrp="1"/>
          </p:cNvSpPr>
          <p:nvPr>
            <p:ph type="ftr" sz="quarter" idx="3"/>
          </p:nvPr>
        </p:nvSpPr>
        <p:spPr/>
        <p:txBody>
          <a:bodyPr/>
          <a:lstStyle/>
          <a:p>
            <a:endParaRPr lang="en-US" dirty="0">
              <a:solidFill>
                <a:srgbClr val="003A70">
                  <a:tint val="75000"/>
                </a:srgbClr>
              </a:solidFill>
            </a:endParaRPr>
          </a:p>
        </p:txBody>
      </p:sp>
      <p:sp>
        <p:nvSpPr>
          <p:cNvPr id="5" name="Slide Number Placeholder 4">
            <a:extLst>
              <a:ext uri="{FF2B5EF4-FFF2-40B4-BE49-F238E27FC236}">
                <a16:creationId xmlns:a16="http://schemas.microsoft.com/office/drawing/2014/main" xmlns="" id="{03335C7C-C1F4-F735-3C01-B9DB2AE14CE8}"/>
              </a:ext>
            </a:extLst>
          </p:cNvPr>
          <p:cNvSpPr>
            <a:spLocks noGrp="1"/>
          </p:cNvSpPr>
          <p:nvPr>
            <p:ph type="sldNum" sz="quarter" idx="4"/>
          </p:nvPr>
        </p:nvSpPr>
        <p:spPr/>
        <p:txBody>
          <a:bodyPr/>
          <a:lstStyle/>
          <a:p>
            <a:fld id="{D08F9049-500A-CA42-B20A-7B1A6A360698}" type="slidenum">
              <a:rPr lang="en-US" smtClean="0">
                <a:solidFill>
                  <a:srgbClr val="003A70">
                    <a:tint val="75000"/>
                  </a:srgbClr>
                </a:solidFill>
              </a:rPr>
              <a:pPr/>
              <a:t>15</a:t>
            </a:fld>
            <a:endParaRPr lang="en-US" dirty="0">
              <a:solidFill>
                <a:srgbClr val="003A70">
                  <a:tint val="75000"/>
                </a:srgbClr>
              </a:solidFill>
            </a:endParaRPr>
          </a:p>
        </p:txBody>
      </p:sp>
      <p:pic>
        <p:nvPicPr>
          <p:cNvPr id="6" name="Picture 6" descr="A screenshot of a computer&#10;&#10;Description automatically generated">
            <a:extLst>
              <a:ext uri="{FF2B5EF4-FFF2-40B4-BE49-F238E27FC236}">
                <a16:creationId xmlns:a16="http://schemas.microsoft.com/office/drawing/2014/main" xmlns="" id="{B243C17F-6950-E9BB-31C9-5FF5A57FFFB4}"/>
              </a:ext>
            </a:extLst>
          </p:cNvPr>
          <p:cNvPicPr>
            <a:picLocks noChangeAspect="1"/>
          </p:cNvPicPr>
          <p:nvPr/>
        </p:nvPicPr>
        <p:blipFill rotWithShape="1">
          <a:blip r:embed="rId2"/>
          <a:srcRect l="23237" t="27310" r="36994" b="7598"/>
          <a:stretch/>
        </p:blipFill>
        <p:spPr>
          <a:xfrm>
            <a:off x="7300325" y="1301695"/>
            <a:ext cx="4747944" cy="4369083"/>
          </a:xfrm>
          <a:prstGeom prst="rect">
            <a:avLst/>
          </a:prstGeom>
        </p:spPr>
      </p:pic>
      <p:sp>
        <p:nvSpPr>
          <p:cNvPr id="3" name="TextBox 2">
            <a:extLst>
              <a:ext uri="{FF2B5EF4-FFF2-40B4-BE49-F238E27FC236}">
                <a16:creationId xmlns:a16="http://schemas.microsoft.com/office/drawing/2014/main" xmlns="" id="{32E733ED-4890-FE25-DCA0-6BE70E831B21}"/>
              </a:ext>
            </a:extLst>
          </p:cNvPr>
          <p:cNvSpPr txBox="1"/>
          <p:nvPr/>
        </p:nvSpPr>
        <p:spPr>
          <a:xfrm>
            <a:off x="65057" y="853385"/>
            <a:ext cx="7102778" cy="4397871"/>
          </a:xfrm>
          <a:prstGeom prst="rect">
            <a:avLst/>
          </a:prstGeom>
          <a:noFill/>
        </p:spPr>
        <p:txBody>
          <a:bodyPr wrap="none" rtlCol="0">
            <a:spAutoFit/>
          </a:bodyPr>
          <a:lstStyle/>
          <a:p>
            <a:pPr defTabSz="609036"/>
            <a:r>
              <a:rPr lang="en-US" sz="2265" dirty="0">
                <a:solidFill>
                  <a:srgbClr val="003A70">
                    <a:lumMod val="50000"/>
                  </a:srgbClr>
                </a:solidFill>
              </a:rPr>
              <a:t>14 y/o male with pulmonary atresia with intact septum</a:t>
            </a:r>
          </a:p>
          <a:p>
            <a:pPr marL="380648" indent="-380648" defTabSz="609036">
              <a:buFont typeface="Arial" panose="020B0604020202020204" pitchFamily="34" charset="0"/>
              <a:buChar char="•"/>
            </a:pPr>
            <a:r>
              <a:rPr lang="en-US" sz="2265" dirty="0">
                <a:solidFill>
                  <a:srgbClr val="003A70">
                    <a:lumMod val="50000"/>
                  </a:srgbClr>
                </a:solidFill>
              </a:rPr>
              <a:t>Modified BT shunt (infancy)</a:t>
            </a:r>
          </a:p>
          <a:p>
            <a:pPr marL="380648" indent="-380648" defTabSz="609036">
              <a:buFont typeface="Arial" panose="020B0604020202020204" pitchFamily="34" charset="0"/>
              <a:buChar char="•"/>
            </a:pPr>
            <a:r>
              <a:rPr lang="en-US" sz="2265" dirty="0">
                <a:solidFill>
                  <a:srgbClr val="003A70">
                    <a:lumMod val="50000"/>
                  </a:srgbClr>
                </a:solidFill>
              </a:rPr>
              <a:t>Bidirectional Glenn (~ 3 months old)</a:t>
            </a:r>
          </a:p>
          <a:p>
            <a:pPr marL="380648" indent="-380648" defTabSz="609036">
              <a:buFont typeface="Arial" panose="020B0604020202020204" pitchFamily="34" charset="0"/>
              <a:buChar char="•"/>
            </a:pPr>
            <a:r>
              <a:rPr lang="en-US" sz="2265" dirty="0">
                <a:solidFill>
                  <a:srgbClr val="003A70">
                    <a:lumMod val="50000"/>
                  </a:srgbClr>
                </a:solidFill>
              </a:rPr>
              <a:t>Fenestrated Fontan (~ 3.5 years old)</a:t>
            </a:r>
          </a:p>
          <a:p>
            <a:pPr defTabSz="609036"/>
            <a:endParaRPr lang="en-US" sz="1332" dirty="0">
              <a:solidFill>
                <a:srgbClr val="003A70">
                  <a:lumMod val="50000"/>
                </a:srgbClr>
              </a:solidFill>
            </a:endParaRPr>
          </a:p>
          <a:p>
            <a:pPr defTabSz="609036"/>
            <a:r>
              <a:rPr lang="en-US" sz="2265" dirty="0">
                <a:solidFill>
                  <a:srgbClr val="003A70">
                    <a:lumMod val="50000"/>
                  </a:srgbClr>
                </a:solidFill>
              </a:rPr>
              <a:t>Referred to Heart Chargers Program</a:t>
            </a:r>
          </a:p>
          <a:p>
            <a:pPr defTabSz="609036"/>
            <a:endParaRPr lang="en-US" sz="1332" dirty="0">
              <a:solidFill>
                <a:srgbClr val="003A70">
                  <a:lumMod val="50000"/>
                </a:srgbClr>
              </a:solidFill>
            </a:endParaRPr>
          </a:p>
          <a:p>
            <a:pPr defTabSz="609036"/>
            <a:r>
              <a:rPr lang="en-US" sz="2265" dirty="0">
                <a:solidFill>
                  <a:srgbClr val="003A70">
                    <a:lumMod val="50000"/>
                  </a:srgbClr>
                </a:solidFill>
              </a:rPr>
              <a:t>Overall felt to be doing ok</a:t>
            </a:r>
          </a:p>
          <a:p>
            <a:pPr defTabSz="609036"/>
            <a:endParaRPr lang="en-US" sz="1332" dirty="0">
              <a:solidFill>
                <a:srgbClr val="003A70">
                  <a:lumMod val="50000"/>
                </a:srgbClr>
              </a:solidFill>
            </a:endParaRPr>
          </a:p>
          <a:p>
            <a:pPr defTabSz="609036"/>
            <a:r>
              <a:rPr lang="en-US" sz="2265" b="1" i="1" dirty="0">
                <a:solidFill>
                  <a:srgbClr val="003A70">
                    <a:lumMod val="50000"/>
                  </a:srgbClr>
                </a:solidFill>
              </a:rPr>
              <a:t>Goal: </a:t>
            </a:r>
            <a:r>
              <a:rPr lang="en-US" sz="2265" dirty="0">
                <a:solidFill>
                  <a:srgbClr val="003A70">
                    <a:lumMod val="50000"/>
                  </a:srgbClr>
                </a:solidFill>
              </a:rPr>
              <a:t>Get faster and stronger</a:t>
            </a:r>
          </a:p>
          <a:p>
            <a:pPr defTabSz="609036"/>
            <a:endParaRPr lang="en-US" sz="1332" dirty="0">
              <a:solidFill>
                <a:srgbClr val="003A70">
                  <a:lumMod val="50000"/>
                </a:srgbClr>
              </a:solidFill>
            </a:endParaRPr>
          </a:p>
          <a:p>
            <a:pPr defTabSz="609036"/>
            <a:r>
              <a:rPr lang="en-US" sz="2265" b="1" i="1" dirty="0">
                <a:solidFill>
                  <a:srgbClr val="003A70">
                    <a:lumMod val="50000"/>
                  </a:srgbClr>
                </a:solidFill>
              </a:rPr>
              <a:t>Graduation: </a:t>
            </a:r>
            <a:r>
              <a:rPr lang="en-US" sz="2265" dirty="0">
                <a:solidFill>
                  <a:srgbClr val="003A70">
                    <a:lumMod val="50000"/>
                  </a:srgbClr>
                </a:solidFill>
              </a:rPr>
              <a:t>Participating in Cross Country</a:t>
            </a:r>
          </a:p>
          <a:p>
            <a:pPr marL="380648" indent="-380648" defTabSz="609036">
              <a:buFont typeface="Arial" panose="020B0604020202020204" pitchFamily="34" charset="0"/>
              <a:buChar char="•"/>
            </a:pPr>
            <a:r>
              <a:rPr lang="en-US" sz="2265" dirty="0">
                <a:solidFill>
                  <a:srgbClr val="003A70">
                    <a:lumMod val="50000"/>
                  </a:srgbClr>
                </a:solidFill>
              </a:rPr>
              <a:t>Able to complete 2 miles in 14 minutes</a:t>
            </a:r>
          </a:p>
          <a:p>
            <a:pPr marL="380648" indent="-380648" defTabSz="609036">
              <a:buFont typeface="Arial" panose="020B0604020202020204" pitchFamily="34" charset="0"/>
              <a:buChar char="•"/>
            </a:pPr>
            <a:r>
              <a:rPr lang="en-US" sz="2265" dirty="0">
                <a:solidFill>
                  <a:srgbClr val="003A70">
                    <a:lumMod val="50000"/>
                  </a:srgbClr>
                </a:solidFill>
              </a:rPr>
              <a:t>Ran 8 miles prior to CPET</a:t>
            </a:r>
          </a:p>
        </p:txBody>
      </p:sp>
    </p:spTree>
    <p:extLst>
      <p:ext uri="{BB962C8B-B14F-4D97-AF65-F5344CB8AC3E}">
        <p14:creationId xmlns:p14="http://schemas.microsoft.com/office/powerpoint/2010/main" val="34239264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08AA3DB-0ACC-DC9C-1C5C-1D06DA1FBCB7}"/>
              </a:ext>
            </a:extLst>
          </p:cNvPr>
          <p:cNvSpPr>
            <a:spLocks noGrp="1"/>
          </p:cNvSpPr>
          <p:nvPr>
            <p:ph type="body" sz="quarter" idx="11"/>
          </p:nvPr>
        </p:nvSpPr>
        <p:spPr>
          <a:xfrm>
            <a:off x="5639" y="21505"/>
            <a:ext cx="12180722" cy="666336"/>
          </a:xfrm>
        </p:spPr>
        <p:txBody>
          <a:bodyPr/>
          <a:lstStyle/>
          <a:p>
            <a:pPr algn="ctr"/>
            <a:r>
              <a:rPr lang="en-US" sz="3730" dirty="0">
                <a:latin typeface="+mj-lt"/>
              </a:rPr>
              <a:t>Heart Chargers​</a:t>
            </a:r>
          </a:p>
        </p:txBody>
      </p:sp>
      <p:sp>
        <p:nvSpPr>
          <p:cNvPr id="3" name="Text Placeholder 2">
            <a:extLst>
              <a:ext uri="{FF2B5EF4-FFF2-40B4-BE49-F238E27FC236}">
                <a16:creationId xmlns:a16="http://schemas.microsoft.com/office/drawing/2014/main" xmlns="" id="{DADAE4EF-E930-D6AC-9F4F-97EFC646749D}"/>
              </a:ext>
            </a:extLst>
          </p:cNvPr>
          <p:cNvSpPr>
            <a:spLocks noGrp="1"/>
          </p:cNvSpPr>
          <p:nvPr>
            <p:ph type="body" sz="quarter" idx="12"/>
          </p:nvPr>
        </p:nvSpPr>
        <p:spPr>
          <a:xfrm>
            <a:off x="183275" y="703202"/>
            <a:ext cx="11775317" cy="4981135"/>
          </a:xfrm>
        </p:spPr>
        <p:txBody>
          <a:bodyPr/>
          <a:lstStyle/>
          <a:p>
            <a:pPr algn="l" rtl="0" fontAlgn="base"/>
            <a:r>
              <a:rPr lang="en-US" sz="2131" dirty="0">
                <a:solidFill>
                  <a:srgbClr val="000000"/>
                </a:solidFill>
                <a:latin typeface="+mn-lt"/>
              </a:rPr>
              <a:t>Quality improvement project started in 11/2018 for Fontan patients​</a:t>
            </a:r>
            <a:endParaRPr lang="en-US" sz="1599" dirty="0">
              <a:solidFill>
                <a:srgbClr val="000000"/>
              </a:solidFill>
              <a:latin typeface="+mn-lt"/>
            </a:endParaRPr>
          </a:p>
          <a:p>
            <a:pPr algn="l" rtl="0" fontAlgn="base"/>
            <a:r>
              <a:rPr lang="en-US" sz="1066" dirty="0">
                <a:solidFill>
                  <a:srgbClr val="000000"/>
                </a:solidFill>
                <a:latin typeface="+mn-lt"/>
              </a:rPr>
              <a:t>​</a:t>
            </a:r>
            <a:endParaRPr lang="en-US" sz="799" dirty="0">
              <a:solidFill>
                <a:srgbClr val="000000"/>
              </a:solidFill>
              <a:latin typeface="+mn-lt"/>
            </a:endParaRPr>
          </a:p>
          <a:p>
            <a:pPr algn="l" rtl="0" fontAlgn="base"/>
            <a:r>
              <a:rPr lang="en-US" sz="2131" dirty="0">
                <a:solidFill>
                  <a:srgbClr val="000000"/>
                </a:solidFill>
                <a:latin typeface="+mn-lt"/>
              </a:rPr>
              <a:t>Consent &amp; assent obtained​ at enrollment</a:t>
            </a:r>
            <a:endParaRPr lang="en-US" sz="1599" dirty="0">
              <a:solidFill>
                <a:srgbClr val="000000"/>
              </a:solidFill>
              <a:latin typeface="+mn-lt"/>
            </a:endParaRPr>
          </a:p>
          <a:p>
            <a:pPr algn="l" rtl="0" fontAlgn="base"/>
            <a:r>
              <a:rPr lang="en-US" sz="1066" dirty="0">
                <a:solidFill>
                  <a:srgbClr val="000000"/>
                </a:solidFill>
                <a:latin typeface="+mn-lt"/>
              </a:rPr>
              <a:t>​</a:t>
            </a:r>
            <a:endParaRPr lang="en-US" sz="799" dirty="0">
              <a:solidFill>
                <a:srgbClr val="000000"/>
              </a:solidFill>
              <a:latin typeface="+mn-lt"/>
            </a:endParaRPr>
          </a:p>
          <a:p>
            <a:pPr algn="l" rtl="0" fontAlgn="base"/>
            <a:r>
              <a:rPr lang="en-US" sz="2131" dirty="0">
                <a:solidFill>
                  <a:srgbClr val="000000"/>
                </a:solidFill>
                <a:latin typeface="+mn-lt"/>
              </a:rPr>
              <a:t>Reimbursable, 12-month, home-based, personalized exercise program utilizing a Garmin© activity monitor &amp; telemedicine​</a:t>
            </a:r>
            <a:endParaRPr lang="en-US" sz="1599" dirty="0">
              <a:solidFill>
                <a:srgbClr val="000000"/>
              </a:solidFill>
              <a:latin typeface="+mn-lt"/>
            </a:endParaRPr>
          </a:p>
          <a:p>
            <a:pPr algn="l" rtl="0" fontAlgn="base"/>
            <a:r>
              <a:rPr lang="en-US" sz="1066" dirty="0">
                <a:solidFill>
                  <a:srgbClr val="000000"/>
                </a:solidFill>
                <a:latin typeface="+mn-lt"/>
              </a:rPr>
              <a:t>​</a:t>
            </a:r>
            <a:endParaRPr lang="en-US" sz="799" dirty="0">
              <a:solidFill>
                <a:srgbClr val="000000"/>
              </a:solidFill>
              <a:latin typeface="+mn-lt"/>
            </a:endParaRPr>
          </a:p>
          <a:p>
            <a:pPr marL="456777" indent="-456777" fontAlgn="base">
              <a:buAutoNum type="arabicParenR"/>
            </a:pPr>
            <a:r>
              <a:rPr lang="en-US" sz="2131" dirty="0">
                <a:solidFill>
                  <a:srgbClr val="000000"/>
                </a:solidFill>
                <a:latin typeface="+mn-lt"/>
              </a:rPr>
              <a:t>30-45 minutes of aerobic activities, with recommended goal heart rate &amp; rate of perceived exertion (RPE) based on CPET​</a:t>
            </a:r>
          </a:p>
          <a:p>
            <a:pPr marL="456777" indent="-456777" fontAlgn="base">
              <a:buAutoNum type="arabicParenR"/>
            </a:pPr>
            <a:r>
              <a:rPr lang="en-US" sz="2131" dirty="0">
                <a:solidFill>
                  <a:srgbClr val="000000"/>
                </a:solidFill>
                <a:latin typeface="+mn-lt"/>
              </a:rPr>
              <a:t>Strength-training activities​</a:t>
            </a:r>
            <a:endParaRPr lang="en-US" sz="1599" dirty="0">
              <a:solidFill>
                <a:srgbClr val="000000"/>
              </a:solidFill>
              <a:latin typeface="+mn-lt"/>
            </a:endParaRPr>
          </a:p>
          <a:p>
            <a:pPr marL="456777" indent="-456777" fontAlgn="base">
              <a:buAutoNum type="arabicParenR"/>
            </a:pPr>
            <a:r>
              <a:rPr lang="en-US" sz="2131" dirty="0">
                <a:solidFill>
                  <a:srgbClr val="000000"/>
                </a:solidFill>
                <a:latin typeface="+mn-lt"/>
              </a:rPr>
              <a:t>Respiratory strengthening activities​</a:t>
            </a:r>
            <a:endParaRPr lang="en-US" sz="1599" dirty="0">
              <a:solidFill>
                <a:srgbClr val="000000"/>
              </a:solidFill>
              <a:latin typeface="+mn-lt"/>
            </a:endParaRPr>
          </a:p>
          <a:p>
            <a:pPr marL="456777" indent="-456777" fontAlgn="base">
              <a:buAutoNum type="arabicParenR"/>
            </a:pPr>
            <a:r>
              <a:rPr lang="en-US" sz="2131" dirty="0">
                <a:solidFill>
                  <a:srgbClr val="000000"/>
                </a:solidFill>
                <a:latin typeface="+mn-lt"/>
              </a:rPr>
              <a:t>Option to meet with nutritionist​</a:t>
            </a:r>
          </a:p>
          <a:p>
            <a:pPr algn="l" rtl="0" fontAlgn="base"/>
            <a:endParaRPr lang="en-US" sz="799" dirty="0">
              <a:solidFill>
                <a:srgbClr val="000000"/>
              </a:solidFill>
              <a:latin typeface="+mn-lt"/>
            </a:endParaRPr>
          </a:p>
          <a:p>
            <a:pPr algn="l" rtl="0" fontAlgn="base"/>
            <a:r>
              <a:rPr lang="en-US" sz="2131" dirty="0">
                <a:solidFill>
                  <a:srgbClr val="000000"/>
                </a:solidFill>
                <a:latin typeface="+mn-lt"/>
              </a:rPr>
              <a:t>​CPET at enrollment &amp; graduation, with 6-minute walk at home to monitor exercise tolerance​</a:t>
            </a:r>
            <a:endParaRPr lang="en-US" sz="1599" dirty="0">
              <a:solidFill>
                <a:srgbClr val="000000"/>
              </a:solidFill>
              <a:latin typeface="+mn-lt"/>
            </a:endParaRPr>
          </a:p>
          <a:p>
            <a:pPr algn="l" rtl="0" fontAlgn="base"/>
            <a:r>
              <a:rPr lang="en-US" sz="2131" dirty="0">
                <a:solidFill>
                  <a:srgbClr val="000000"/>
                </a:solidFill>
                <a:latin typeface="+mn-lt"/>
              </a:rPr>
              <a:t>​</a:t>
            </a:r>
            <a:endParaRPr lang="en-US" sz="1599" dirty="0">
              <a:solidFill>
                <a:srgbClr val="000000"/>
              </a:solidFill>
              <a:latin typeface="+mn-lt"/>
            </a:endParaRPr>
          </a:p>
          <a:p>
            <a:endParaRPr lang="en-US" sz="1599" dirty="0"/>
          </a:p>
        </p:txBody>
      </p:sp>
      <p:sp>
        <p:nvSpPr>
          <p:cNvPr id="4" name="Footer Placeholder 3">
            <a:extLst>
              <a:ext uri="{FF2B5EF4-FFF2-40B4-BE49-F238E27FC236}">
                <a16:creationId xmlns:a16="http://schemas.microsoft.com/office/drawing/2014/main" xmlns="" id="{5271FF2C-DA7F-8959-B5BF-E062B2C4EF3B}"/>
              </a:ext>
            </a:extLst>
          </p:cNvPr>
          <p:cNvSpPr>
            <a:spLocks noGrp="1"/>
          </p:cNvSpPr>
          <p:nvPr>
            <p:ph type="ftr" sz="quarter" idx="3"/>
          </p:nvPr>
        </p:nvSpPr>
        <p:spPr/>
        <p:txBody>
          <a:bodyPr/>
          <a:lstStyle/>
          <a:p>
            <a:endParaRPr lang="en-US" dirty="0">
              <a:solidFill>
                <a:srgbClr val="003A70">
                  <a:tint val="75000"/>
                </a:srgbClr>
              </a:solidFill>
            </a:endParaRPr>
          </a:p>
        </p:txBody>
      </p:sp>
      <p:sp>
        <p:nvSpPr>
          <p:cNvPr id="5" name="Slide Number Placeholder 4">
            <a:extLst>
              <a:ext uri="{FF2B5EF4-FFF2-40B4-BE49-F238E27FC236}">
                <a16:creationId xmlns:a16="http://schemas.microsoft.com/office/drawing/2014/main" xmlns="" id="{3CA58D04-DDE8-27E1-A108-FB7F12939664}"/>
              </a:ext>
            </a:extLst>
          </p:cNvPr>
          <p:cNvSpPr>
            <a:spLocks noGrp="1"/>
          </p:cNvSpPr>
          <p:nvPr>
            <p:ph type="sldNum" sz="quarter" idx="4"/>
          </p:nvPr>
        </p:nvSpPr>
        <p:spPr/>
        <p:txBody>
          <a:bodyPr/>
          <a:lstStyle/>
          <a:p>
            <a:fld id="{D08F9049-500A-CA42-B20A-7B1A6A360698}" type="slidenum">
              <a:rPr lang="en-US" smtClean="0">
                <a:solidFill>
                  <a:srgbClr val="003A70">
                    <a:tint val="75000"/>
                  </a:srgbClr>
                </a:solidFill>
              </a:rPr>
              <a:pPr/>
              <a:t>16</a:t>
            </a:fld>
            <a:endParaRPr lang="en-US" dirty="0">
              <a:solidFill>
                <a:srgbClr val="003A70">
                  <a:tint val="75000"/>
                </a:srgbClr>
              </a:solidFill>
            </a:endParaRPr>
          </a:p>
        </p:txBody>
      </p:sp>
    </p:spTree>
    <p:extLst>
      <p:ext uri="{BB962C8B-B14F-4D97-AF65-F5344CB8AC3E}">
        <p14:creationId xmlns:p14="http://schemas.microsoft.com/office/powerpoint/2010/main" val="1421278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D592241-48E5-4BB8-9567-C611CFDE53FF}"/>
              </a:ext>
            </a:extLst>
          </p:cNvPr>
          <p:cNvSpPr>
            <a:spLocks noGrp="1"/>
          </p:cNvSpPr>
          <p:nvPr>
            <p:ph type="body" sz="quarter" idx="11"/>
          </p:nvPr>
        </p:nvSpPr>
        <p:spPr>
          <a:xfrm>
            <a:off x="5639" y="118443"/>
            <a:ext cx="12180722" cy="625236"/>
          </a:xfrm>
        </p:spPr>
        <p:txBody>
          <a:bodyPr/>
          <a:lstStyle/>
          <a:p>
            <a:pPr algn="ctr"/>
            <a:r>
              <a:rPr lang="en-US" dirty="0"/>
              <a:t>Periodic Exercise Prescription Updates</a:t>
            </a:r>
          </a:p>
        </p:txBody>
      </p:sp>
      <p:sp>
        <p:nvSpPr>
          <p:cNvPr id="3" name="Text Placeholder 2">
            <a:extLst>
              <a:ext uri="{FF2B5EF4-FFF2-40B4-BE49-F238E27FC236}">
                <a16:creationId xmlns:a16="http://schemas.microsoft.com/office/drawing/2014/main" xmlns="" id="{CF6DD893-0211-3BB7-F335-F87B3E24599C}"/>
              </a:ext>
            </a:extLst>
          </p:cNvPr>
          <p:cNvSpPr>
            <a:spLocks noGrp="1"/>
          </p:cNvSpPr>
          <p:nvPr>
            <p:ph type="body" sz="quarter" idx="12"/>
          </p:nvPr>
        </p:nvSpPr>
        <p:spPr>
          <a:xfrm>
            <a:off x="266523" y="1012372"/>
            <a:ext cx="11456260" cy="3872915"/>
          </a:xfrm>
        </p:spPr>
        <p:txBody>
          <a:bodyPr vert="horz" lIns="121807" tIns="60904" rIns="121807" bIns="60904" anchor="t" anchorCtr="0">
            <a:noAutofit/>
          </a:bodyPr>
          <a:lstStyle/>
          <a:p>
            <a:pPr fontAlgn="base"/>
            <a:r>
              <a:rPr lang="en-US" sz="2398" dirty="0">
                <a:solidFill>
                  <a:srgbClr val="000000"/>
                </a:solidFill>
                <a:latin typeface="+mn-lt"/>
              </a:rPr>
              <a:t>Individualized updates range from monthly to every 3 months, per participant request​, including discussion at each telemedicine visit</a:t>
            </a:r>
          </a:p>
          <a:p>
            <a:pPr fontAlgn="base"/>
            <a:endParaRPr lang="en-US" sz="1332" dirty="0">
              <a:solidFill>
                <a:srgbClr val="000000"/>
              </a:solidFill>
              <a:latin typeface="+mn-lt"/>
            </a:endParaRPr>
          </a:p>
          <a:p>
            <a:pPr algn="l" rtl="0" fontAlgn="base"/>
            <a:r>
              <a:rPr lang="en-US" sz="2398" dirty="0">
                <a:solidFill>
                  <a:srgbClr val="000000"/>
                </a:solidFill>
                <a:latin typeface="+mn-lt"/>
              </a:rPr>
              <a:t>Progress from simpler to more complex strength movements​</a:t>
            </a:r>
          </a:p>
          <a:p>
            <a:pPr algn="l" rtl="0" fontAlgn="base"/>
            <a:endParaRPr lang="en-US" sz="1332" dirty="0">
              <a:solidFill>
                <a:srgbClr val="000000"/>
              </a:solidFill>
              <a:latin typeface="+mn-lt"/>
            </a:endParaRPr>
          </a:p>
          <a:p>
            <a:pPr algn="l" rtl="0" fontAlgn="base"/>
            <a:r>
              <a:rPr lang="en-US" sz="2398" dirty="0">
                <a:solidFill>
                  <a:srgbClr val="000000"/>
                </a:solidFill>
                <a:latin typeface="+mn-lt"/>
              </a:rPr>
              <a:t>Increase intensity as tolerated​</a:t>
            </a:r>
          </a:p>
          <a:p>
            <a:pPr algn="l" rtl="0" fontAlgn="base"/>
            <a:endParaRPr lang="en-US" sz="1332" dirty="0">
              <a:solidFill>
                <a:srgbClr val="000000"/>
              </a:solidFill>
              <a:latin typeface="+mn-lt"/>
            </a:endParaRPr>
          </a:p>
          <a:p>
            <a:pPr algn="l" rtl="0" fontAlgn="base"/>
            <a:r>
              <a:rPr lang="en-US" sz="2398" dirty="0">
                <a:solidFill>
                  <a:srgbClr val="000000"/>
                </a:solidFill>
                <a:latin typeface="+mn-lt"/>
              </a:rPr>
              <a:t>Interests change as kids gain confidence in exploring new activities​</a:t>
            </a:r>
          </a:p>
          <a:p>
            <a:pPr algn="l" rtl="0" fontAlgn="base"/>
            <a:endParaRPr lang="en-US" sz="1332" dirty="0">
              <a:solidFill>
                <a:srgbClr val="000000"/>
              </a:solidFill>
              <a:latin typeface="+mn-lt"/>
            </a:endParaRPr>
          </a:p>
          <a:p>
            <a:pPr algn="l" rtl="0" fontAlgn="base"/>
            <a:r>
              <a:rPr lang="en-US" sz="2398" dirty="0">
                <a:solidFill>
                  <a:srgbClr val="000000"/>
                </a:solidFill>
                <a:latin typeface="+mn-lt"/>
              </a:rPr>
              <a:t>Seasonal changes in interests​</a:t>
            </a:r>
          </a:p>
          <a:p>
            <a:pPr algn="l" rtl="0" fontAlgn="base"/>
            <a:endParaRPr lang="en-US" sz="1332" dirty="0">
              <a:solidFill>
                <a:srgbClr val="000000"/>
              </a:solidFill>
              <a:latin typeface="+mn-lt"/>
            </a:endParaRPr>
          </a:p>
          <a:p>
            <a:pPr algn="l" rtl="0" fontAlgn="base"/>
            <a:r>
              <a:rPr lang="en-US" sz="2398" dirty="0">
                <a:solidFill>
                  <a:srgbClr val="000000"/>
                </a:solidFill>
                <a:latin typeface="+mn-lt"/>
              </a:rPr>
              <a:t>Update to avoid burnout</a:t>
            </a:r>
            <a:endParaRPr lang="en-US" b="0" i="0" dirty="0">
              <a:solidFill>
                <a:srgbClr val="000000"/>
              </a:solidFill>
              <a:effectLst/>
              <a:latin typeface="+mn-lt"/>
            </a:endParaRPr>
          </a:p>
          <a:p>
            <a:endParaRPr lang="en-US" dirty="0"/>
          </a:p>
        </p:txBody>
      </p:sp>
      <p:sp>
        <p:nvSpPr>
          <p:cNvPr id="4" name="Footer Placeholder 3">
            <a:extLst>
              <a:ext uri="{FF2B5EF4-FFF2-40B4-BE49-F238E27FC236}">
                <a16:creationId xmlns:a16="http://schemas.microsoft.com/office/drawing/2014/main" xmlns="" id="{F1F702D7-262D-02AF-9D43-4B94765D5B31}"/>
              </a:ext>
            </a:extLst>
          </p:cNvPr>
          <p:cNvSpPr>
            <a:spLocks noGrp="1"/>
          </p:cNvSpPr>
          <p:nvPr>
            <p:ph type="ftr" sz="quarter" idx="3"/>
          </p:nvPr>
        </p:nvSpPr>
        <p:spPr/>
        <p:txBody>
          <a:bodyPr/>
          <a:lstStyle/>
          <a:p>
            <a:endParaRPr lang="en-US" dirty="0">
              <a:solidFill>
                <a:srgbClr val="003A70">
                  <a:tint val="75000"/>
                </a:srgbClr>
              </a:solidFill>
            </a:endParaRPr>
          </a:p>
        </p:txBody>
      </p:sp>
      <p:sp>
        <p:nvSpPr>
          <p:cNvPr id="5" name="Slide Number Placeholder 4">
            <a:extLst>
              <a:ext uri="{FF2B5EF4-FFF2-40B4-BE49-F238E27FC236}">
                <a16:creationId xmlns:a16="http://schemas.microsoft.com/office/drawing/2014/main" xmlns="" id="{568A94AD-B178-BBDD-1927-E7497F776092}"/>
              </a:ext>
            </a:extLst>
          </p:cNvPr>
          <p:cNvSpPr>
            <a:spLocks noGrp="1"/>
          </p:cNvSpPr>
          <p:nvPr>
            <p:ph type="sldNum" sz="quarter" idx="4"/>
          </p:nvPr>
        </p:nvSpPr>
        <p:spPr/>
        <p:txBody>
          <a:bodyPr/>
          <a:lstStyle/>
          <a:p>
            <a:fld id="{D08F9049-500A-CA42-B20A-7B1A6A360698}" type="slidenum">
              <a:rPr lang="en-US" smtClean="0">
                <a:solidFill>
                  <a:srgbClr val="003A70">
                    <a:tint val="75000"/>
                  </a:srgbClr>
                </a:solidFill>
              </a:rPr>
              <a:pPr/>
              <a:t>17</a:t>
            </a:fld>
            <a:endParaRPr lang="en-US" dirty="0">
              <a:solidFill>
                <a:srgbClr val="003A70">
                  <a:tint val="75000"/>
                </a:srgbClr>
              </a:solidFill>
            </a:endParaRPr>
          </a:p>
        </p:txBody>
      </p:sp>
    </p:spTree>
    <p:extLst>
      <p:ext uri="{BB962C8B-B14F-4D97-AF65-F5344CB8AC3E}">
        <p14:creationId xmlns:p14="http://schemas.microsoft.com/office/powerpoint/2010/main" val="7265527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52441D-E0B1-6639-E0BB-20F0A24FA3FA}"/>
              </a:ext>
            </a:extLst>
          </p:cNvPr>
          <p:cNvSpPr>
            <a:spLocks noGrp="1"/>
          </p:cNvSpPr>
          <p:nvPr>
            <p:ph type="body" sz="quarter" idx="11"/>
          </p:nvPr>
        </p:nvSpPr>
        <p:spPr>
          <a:xfrm>
            <a:off x="5639" y="76475"/>
            <a:ext cx="12180722" cy="625236"/>
          </a:xfrm>
        </p:spPr>
        <p:txBody>
          <a:bodyPr/>
          <a:lstStyle/>
          <a:p>
            <a:pPr algn="ctr"/>
            <a:r>
              <a:rPr lang="en-US" dirty="0"/>
              <a:t>Heart Chargers: Global Findings</a:t>
            </a:r>
          </a:p>
        </p:txBody>
      </p:sp>
      <p:sp>
        <p:nvSpPr>
          <p:cNvPr id="3" name="Text Placeholder 2">
            <a:extLst>
              <a:ext uri="{FF2B5EF4-FFF2-40B4-BE49-F238E27FC236}">
                <a16:creationId xmlns:a16="http://schemas.microsoft.com/office/drawing/2014/main" xmlns="" id="{A92939A4-5DB3-0E52-1659-CBBA5CBCC31A}"/>
              </a:ext>
            </a:extLst>
          </p:cNvPr>
          <p:cNvSpPr>
            <a:spLocks noGrp="1"/>
          </p:cNvSpPr>
          <p:nvPr>
            <p:ph type="body" sz="quarter" idx="12"/>
          </p:nvPr>
        </p:nvSpPr>
        <p:spPr>
          <a:xfrm>
            <a:off x="144280" y="701711"/>
            <a:ext cx="12180720" cy="3872915"/>
          </a:xfrm>
        </p:spPr>
        <p:txBody>
          <a:bodyPr vert="horz" lIns="121807" tIns="60904" rIns="121807" bIns="60904" anchor="t" anchorCtr="0">
            <a:noAutofit/>
          </a:bodyPr>
          <a:lstStyle/>
          <a:p>
            <a:pPr fontAlgn="base"/>
            <a:r>
              <a:rPr lang="en-US" sz="2265" dirty="0">
                <a:solidFill>
                  <a:srgbClr val="000000"/>
                </a:solidFill>
                <a:latin typeface="+mn-lt"/>
                <a:ea typeface="Calibri"/>
              </a:rPr>
              <a:t>No adverse events​</a:t>
            </a:r>
          </a:p>
          <a:p>
            <a:pPr fontAlgn="base"/>
            <a:endParaRPr lang="en-US" sz="1332" dirty="0">
              <a:solidFill>
                <a:srgbClr val="000000"/>
              </a:solidFill>
              <a:latin typeface="+mn-lt"/>
              <a:ea typeface="Calibri"/>
            </a:endParaRPr>
          </a:p>
          <a:p>
            <a:pPr fontAlgn="base"/>
            <a:r>
              <a:rPr lang="en-US" sz="2265" dirty="0">
                <a:solidFill>
                  <a:srgbClr val="000000"/>
                </a:solidFill>
                <a:latin typeface="+mn-lt"/>
                <a:ea typeface="Calibri"/>
              </a:rPr>
              <a:t>Exercise outcomes variable</a:t>
            </a:r>
          </a:p>
          <a:p>
            <a:pPr marL="989684" lvl="1" indent="-380648" fontAlgn="base">
              <a:buFont typeface="Arial" panose="020B0604020202020204" pitchFamily="34" charset="0"/>
              <a:buChar char="•"/>
            </a:pPr>
            <a:r>
              <a:rPr lang="en-US" sz="1998" dirty="0">
                <a:solidFill>
                  <a:srgbClr val="000000"/>
                </a:solidFill>
                <a:latin typeface="+mn-lt"/>
                <a:ea typeface="Calibri"/>
              </a:rPr>
              <a:t>5 mL/kg/min decrease to 10 mL/kg/min increase in VO2peak​</a:t>
            </a:r>
          </a:p>
          <a:p>
            <a:pPr marL="989684" lvl="1" indent="-380648" fontAlgn="base">
              <a:buFont typeface="Arial" panose="020B0604020202020204" pitchFamily="34" charset="0"/>
              <a:buChar char="•"/>
            </a:pPr>
            <a:r>
              <a:rPr lang="en-US" sz="1998" dirty="0">
                <a:solidFill>
                  <a:srgbClr val="000000"/>
                </a:solidFill>
                <a:latin typeface="+mn-lt"/>
                <a:ea typeface="Calibri"/>
              </a:rPr>
              <a:t>Without intervention, anticipate 2-3% decrease in exercise capacity year-over-year​</a:t>
            </a:r>
          </a:p>
          <a:p>
            <a:pPr lvl="1" fontAlgn="base"/>
            <a:endParaRPr lang="en-US" b="0" i="0" dirty="0">
              <a:solidFill>
                <a:srgbClr val="000000"/>
              </a:solidFill>
              <a:effectLst/>
              <a:latin typeface="+mn-lt"/>
              <a:ea typeface="Calibri"/>
            </a:endParaRPr>
          </a:p>
          <a:p>
            <a:pPr fontAlgn="base"/>
            <a:r>
              <a:rPr lang="en-US" sz="2265" dirty="0">
                <a:solidFill>
                  <a:srgbClr val="000000"/>
                </a:solidFill>
                <a:latin typeface="+mn-lt"/>
                <a:ea typeface="Calibri"/>
              </a:rPr>
              <a:t>Participant/family engagement associated with improved exercise outcomes​</a:t>
            </a:r>
          </a:p>
          <a:p>
            <a:pPr fontAlgn="base"/>
            <a:endParaRPr lang="en-US" sz="1332" dirty="0">
              <a:solidFill>
                <a:srgbClr val="000000"/>
              </a:solidFill>
              <a:latin typeface="+mn-lt"/>
              <a:ea typeface="Calibri"/>
            </a:endParaRPr>
          </a:p>
          <a:p>
            <a:pPr fontAlgn="base"/>
            <a:r>
              <a:rPr lang="en-US" sz="2265" dirty="0">
                <a:solidFill>
                  <a:srgbClr val="000000"/>
                </a:solidFill>
                <a:latin typeface="+mn-lt"/>
                <a:ea typeface="Calibri"/>
              </a:rPr>
              <a:t>Increase in peak exercise ventilation​</a:t>
            </a:r>
          </a:p>
          <a:p>
            <a:pPr fontAlgn="base"/>
            <a:endParaRPr lang="en-US" sz="1332" dirty="0">
              <a:solidFill>
                <a:srgbClr val="000000"/>
              </a:solidFill>
              <a:latin typeface="+mn-lt"/>
              <a:ea typeface="Calibri"/>
            </a:endParaRPr>
          </a:p>
          <a:p>
            <a:pPr fontAlgn="base"/>
            <a:r>
              <a:rPr lang="en-US" sz="2265" dirty="0">
                <a:solidFill>
                  <a:srgbClr val="000000"/>
                </a:solidFill>
                <a:latin typeface="+mn-lt"/>
                <a:ea typeface="Calibri"/>
              </a:rPr>
              <a:t>Strong subjective reports of improved confidence, feeling stronger, &amp; joining sports teams/clubs​</a:t>
            </a:r>
          </a:p>
          <a:p>
            <a:pPr fontAlgn="base"/>
            <a:endParaRPr lang="en-US" sz="1332" dirty="0">
              <a:solidFill>
                <a:srgbClr val="000000"/>
              </a:solidFill>
              <a:latin typeface="+mn-lt"/>
              <a:ea typeface="Calibri"/>
            </a:endParaRPr>
          </a:p>
          <a:p>
            <a:pPr fontAlgn="base"/>
            <a:r>
              <a:rPr lang="en-US" sz="2265" dirty="0">
                <a:solidFill>
                  <a:srgbClr val="000000"/>
                </a:solidFill>
                <a:latin typeface="+mn-lt"/>
                <a:ea typeface="Calibri"/>
              </a:rPr>
              <a:t>Cardiopulmonary exercise tests and physician visits reimbursable by insurance</a:t>
            </a:r>
          </a:p>
          <a:p>
            <a:endParaRPr lang="en-US" dirty="0"/>
          </a:p>
        </p:txBody>
      </p:sp>
      <p:sp>
        <p:nvSpPr>
          <p:cNvPr id="4" name="Footer Placeholder 3">
            <a:extLst>
              <a:ext uri="{FF2B5EF4-FFF2-40B4-BE49-F238E27FC236}">
                <a16:creationId xmlns:a16="http://schemas.microsoft.com/office/drawing/2014/main" xmlns="" id="{8BD975D5-7B82-73E8-74C5-BB967BF0F642}"/>
              </a:ext>
            </a:extLst>
          </p:cNvPr>
          <p:cNvSpPr>
            <a:spLocks noGrp="1"/>
          </p:cNvSpPr>
          <p:nvPr>
            <p:ph type="ftr" sz="quarter" idx="3"/>
          </p:nvPr>
        </p:nvSpPr>
        <p:spPr/>
        <p:txBody>
          <a:bodyPr/>
          <a:lstStyle/>
          <a:p>
            <a:endParaRPr lang="en-US" dirty="0">
              <a:solidFill>
                <a:srgbClr val="003A70">
                  <a:tint val="75000"/>
                </a:srgbClr>
              </a:solidFill>
            </a:endParaRPr>
          </a:p>
        </p:txBody>
      </p:sp>
      <p:sp>
        <p:nvSpPr>
          <p:cNvPr id="5" name="Slide Number Placeholder 4">
            <a:extLst>
              <a:ext uri="{FF2B5EF4-FFF2-40B4-BE49-F238E27FC236}">
                <a16:creationId xmlns:a16="http://schemas.microsoft.com/office/drawing/2014/main" xmlns="" id="{4634B37A-15D6-B1E9-2343-7150206109A5}"/>
              </a:ext>
            </a:extLst>
          </p:cNvPr>
          <p:cNvSpPr>
            <a:spLocks noGrp="1"/>
          </p:cNvSpPr>
          <p:nvPr>
            <p:ph type="sldNum" sz="quarter" idx="4"/>
          </p:nvPr>
        </p:nvSpPr>
        <p:spPr/>
        <p:txBody>
          <a:bodyPr/>
          <a:lstStyle/>
          <a:p>
            <a:fld id="{D08F9049-500A-CA42-B20A-7B1A6A360698}" type="slidenum">
              <a:rPr lang="en-US" smtClean="0">
                <a:solidFill>
                  <a:srgbClr val="003A70">
                    <a:tint val="75000"/>
                  </a:srgbClr>
                </a:solidFill>
              </a:rPr>
              <a:pPr/>
              <a:t>18</a:t>
            </a:fld>
            <a:endParaRPr lang="en-US" dirty="0">
              <a:solidFill>
                <a:srgbClr val="003A70">
                  <a:tint val="75000"/>
                </a:srgbClr>
              </a:solidFill>
            </a:endParaRPr>
          </a:p>
        </p:txBody>
      </p:sp>
    </p:spTree>
    <p:extLst>
      <p:ext uri="{BB962C8B-B14F-4D97-AF65-F5344CB8AC3E}">
        <p14:creationId xmlns:p14="http://schemas.microsoft.com/office/powerpoint/2010/main" val="24958256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53DCF7A-A07D-D490-3E10-C6DC93883E30}"/>
              </a:ext>
            </a:extLst>
          </p:cNvPr>
          <p:cNvSpPr>
            <a:spLocks noGrp="1"/>
          </p:cNvSpPr>
          <p:nvPr>
            <p:ph type="body" sz="quarter" idx="11"/>
          </p:nvPr>
        </p:nvSpPr>
        <p:spPr>
          <a:xfrm>
            <a:off x="1289" y="150046"/>
            <a:ext cx="12186307" cy="655983"/>
          </a:xfrm>
        </p:spPr>
        <p:txBody>
          <a:bodyPr vert="horz" wrap="square" lIns="121807" tIns="60904" rIns="121807" bIns="60904" anchor="b" anchorCtr="0">
            <a:spAutoFit/>
          </a:bodyPr>
          <a:lstStyle/>
          <a:p>
            <a:pPr algn="ctr"/>
            <a:r>
              <a:rPr lang="en-US" dirty="0">
                <a:cs typeface="Arial"/>
              </a:rPr>
              <a:t>Program Challenges</a:t>
            </a:r>
            <a:endParaRPr lang="en-US" dirty="0"/>
          </a:p>
        </p:txBody>
      </p:sp>
      <p:sp>
        <p:nvSpPr>
          <p:cNvPr id="3" name="Text Placeholder 2">
            <a:extLst>
              <a:ext uri="{FF2B5EF4-FFF2-40B4-BE49-F238E27FC236}">
                <a16:creationId xmlns:a16="http://schemas.microsoft.com/office/drawing/2014/main" xmlns="" id="{3A59ACFD-9182-6774-807D-7D86AED7CFBB}"/>
              </a:ext>
            </a:extLst>
          </p:cNvPr>
          <p:cNvSpPr>
            <a:spLocks noGrp="1"/>
          </p:cNvSpPr>
          <p:nvPr>
            <p:ph type="body" sz="quarter" idx="12"/>
          </p:nvPr>
        </p:nvSpPr>
        <p:spPr>
          <a:xfrm>
            <a:off x="151069" y="908028"/>
            <a:ext cx="6072110" cy="3872915"/>
          </a:xfrm>
        </p:spPr>
        <p:txBody>
          <a:bodyPr vert="horz" lIns="121807" tIns="60904" rIns="121807" bIns="60904" anchor="t" anchorCtr="0">
            <a:noAutofit/>
          </a:bodyPr>
          <a:lstStyle/>
          <a:p>
            <a:r>
              <a:rPr lang="en-US" b="1" dirty="0">
                <a:solidFill>
                  <a:schemeClr val="tx1">
                    <a:lumMod val="50000"/>
                  </a:schemeClr>
                </a:solidFill>
                <a:latin typeface="+mn-lt"/>
              </a:rPr>
              <a:t>Colorado</a:t>
            </a:r>
          </a:p>
          <a:p>
            <a:pPr marL="380648" indent="-380648">
              <a:buChar char="•"/>
            </a:pPr>
            <a:r>
              <a:rPr lang="en-US" dirty="0">
                <a:solidFill>
                  <a:schemeClr val="tx1">
                    <a:lumMod val="50000"/>
                  </a:schemeClr>
                </a:solidFill>
                <a:latin typeface="+mn-lt"/>
              </a:rPr>
              <a:t>Scheduling constraints with single cardiologist</a:t>
            </a:r>
          </a:p>
          <a:p>
            <a:pPr marL="380648" indent="-380648">
              <a:buChar char="•"/>
            </a:pPr>
            <a:r>
              <a:rPr lang="en-US" dirty="0">
                <a:solidFill>
                  <a:schemeClr val="tx1">
                    <a:lumMod val="50000"/>
                  </a:schemeClr>
                </a:solidFill>
                <a:latin typeface="+mn-lt"/>
              </a:rPr>
              <a:t>High drop-out rate prior to adopting consent and assent</a:t>
            </a:r>
          </a:p>
          <a:p>
            <a:pPr marL="380648" indent="-380648">
              <a:buFont typeface="Arial"/>
              <a:buChar char="•"/>
            </a:pPr>
            <a:r>
              <a:rPr lang="en-US" dirty="0">
                <a:solidFill>
                  <a:schemeClr val="tx1">
                    <a:lumMod val="50000"/>
                  </a:schemeClr>
                </a:solidFill>
                <a:latin typeface="+mn-lt"/>
              </a:rPr>
              <a:t>Insurance, acceptable billing codes</a:t>
            </a:r>
          </a:p>
          <a:p>
            <a:pPr marL="380648" indent="-380648">
              <a:buFont typeface="Arial"/>
              <a:buChar char="•"/>
            </a:pPr>
            <a:r>
              <a:rPr lang="en-US" dirty="0">
                <a:solidFill>
                  <a:schemeClr val="tx1">
                    <a:lumMod val="50000"/>
                  </a:schemeClr>
                </a:solidFill>
                <a:latin typeface="+mn-lt"/>
              </a:rPr>
              <a:t>Catchment area</a:t>
            </a:r>
          </a:p>
          <a:p>
            <a:pPr marL="380648" indent="-380648">
              <a:buChar char="•"/>
            </a:pPr>
            <a:endParaRPr lang="en-US" dirty="0"/>
          </a:p>
          <a:p>
            <a:pPr marL="380648" indent="-380648">
              <a:buChar char="•"/>
            </a:pPr>
            <a:endParaRPr lang="en-US" dirty="0"/>
          </a:p>
        </p:txBody>
      </p:sp>
      <p:sp>
        <p:nvSpPr>
          <p:cNvPr id="4" name="Footer Placeholder 3">
            <a:extLst>
              <a:ext uri="{FF2B5EF4-FFF2-40B4-BE49-F238E27FC236}">
                <a16:creationId xmlns:a16="http://schemas.microsoft.com/office/drawing/2014/main" xmlns="" id="{5B937C3C-5CAB-EECF-9054-B60A8A25A8CB}"/>
              </a:ext>
            </a:extLst>
          </p:cNvPr>
          <p:cNvSpPr>
            <a:spLocks noGrp="1"/>
          </p:cNvSpPr>
          <p:nvPr>
            <p:ph type="ftr" sz="quarter" idx="3"/>
          </p:nvPr>
        </p:nvSpPr>
        <p:spPr/>
        <p:txBody>
          <a:bodyPr/>
          <a:lstStyle/>
          <a:p>
            <a:endParaRPr lang="en-US" dirty="0">
              <a:solidFill>
                <a:srgbClr val="003A70">
                  <a:tint val="75000"/>
                </a:srgbClr>
              </a:solidFill>
            </a:endParaRPr>
          </a:p>
        </p:txBody>
      </p:sp>
      <p:sp>
        <p:nvSpPr>
          <p:cNvPr id="5" name="Slide Number Placeholder 4">
            <a:extLst>
              <a:ext uri="{FF2B5EF4-FFF2-40B4-BE49-F238E27FC236}">
                <a16:creationId xmlns:a16="http://schemas.microsoft.com/office/drawing/2014/main" xmlns="" id="{5E95EA9E-C0D7-FA2D-3C3B-902C779770D2}"/>
              </a:ext>
            </a:extLst>
          </p:cNvPr>
          <p:cNvSpPr>
            <a:spLocks noGrp="1"/>
          </p:cNvSpPr>
          <p:nvPr>
            <p:ph type="sldNum" sz="quarter" idx="4"/>
          </p:nvPr>
        </p:nvSpPr>
        <p:spPr/>
        <p:txBody>
          <a:bodyPr/>
          <a:lstStyle/>
          <a:p>
            <a:fld id="{D08F9049-500A-CA42-B20A-7B1A6A360698}" type="slidenum">
              <a:rPr lang="en-US" smtClean="0">
                <a:solidFill>
                  <a:srgbClr val="003A70">
                    <a:tint val="75000"/>
                  </a:srgbClr>
                </a:solidFill>
              </a:rPr>
              <a:pPr/>
              <a:t>19</a:t>
            </a:fld>
            <a:endParaRPr lang="en-US" dirty="0">
              <a:solidFill>
                <a:srgbClr val="003A70">
                  <a:tint val="75000"/>
                </a:srgbClr>
              </a:solidFill>
            </a:endParaRPr>
          </a:p>
        </p:txBody>
      </p:sp>
      <p:sp>
        <p:nvSpPr>
          <p:cNvPr id="7" name="TextBox 6">
            <a:extLst>
              <a:ext uri="{FF2B5EF4-FFF2-40B4-BE49-F238E27FC236}">
                <a16:creationId xmlns:a16="http://schemas.microsoft.com/office/drawing/2014/main" xmlns="" id="{0DF3579F-EBBB-2669-A3D4-82F2CAC8E664}"/>
              </a:ext>
            </a:extLst>
          </p:cNvPr>
          <p:cNvSpPr txBox="1"/>
          <p:nvPr/>
        </p:nvSpPr>
        <p:spPr>
          <a:xfrm>
            <a:off x="6158002" y="955896"/>
            <a:ext cx="6055359" cy="2500956"/>
          </a:xfrm>
          <a:prstGeom prst="rect">
            <a:avLst/>
          </a:prstGeom>
          <a:noFill/>
        </p:spPr>
        <p:txBody>
          <a:bodyPr rot="0" spcFirstLastPara="0" vertOverflow="overflow" horzOverflow="overflow" vert="horz" wrap="square" lIns="121807" tIns="60904" rIns="121807" bIns="60904" numCol="1" spcCol="0" rtlCol="0" fromWordArt="0" anchor="t" anchorCtr="0" forceAA="0" compatLnSpc="1">
            <a:prstTxWarp prst="textNoShape">
              <a:avLst/>
            </a:prstTxWarp>
            <a:spAutoFit/>
          </a:bodyPr>
          <a:lstStyle/>
          <a:p>
            <a:pPr defTabSz="609036">
              <a:spcBef>
                <a:spcPct val="20000"/>
              </a:spcBef>
            </a:pPr>
            <a:r>
              <a:rPr lang="en-US" sz="1865" b="1" dirty="0">
                <a:solidFill>
                  <a:srgbClr val="003A70">
                    <a:lumMod val="50000"/>
                  </a:srgbClr>
                </a:solidFill>
                <a:cs typeface="Arial"/>
              </a:rPr>
              <a:t>Wisconsin</a:t>
            </a:r>
          </a:p>
          <a:p>
            <a:pPr marL="380648" indent="-380648" defTabSz="609036">
              <a:spcBef>
                <a:spcPct val="20000"/>
              </a:spcBef>
              <a:buFont typeface="Arial,Sans-Serif"/>
              <a:buChar char="•"/>
            </a:pPr>
            <a:r>
              <a:rPr lang="en-US" sz="1865" dirty="0">
                <a:solidFill>
                  <a:srgbClr val="003A70">
                    <a:lumMod val="50000"/>
                  </a:srgbClr>
                </a:solidFill>
                <a:cs typeface="Arial"/>
              </a:rPr>
              <a:t>Motivation</a:t>
            </a:r>
            <a:endParaRPr lang="en-US" sz="2398" dirty="0">
              <a:solidFill>
                <a:srgbClr val="003A70">
                  <a:lumMod val="50000"/>
                </a:srgbClr>
              </a:solidFill>
              <a:cs typeface="Arial"/>
            </a:endParaRPr>
          </a:p>
          <a:p>
            <a:pPr marL="380648" indent="-380648" defTabSz="609036">
              <a:spcBef>
                <a:spcPct val="20000"/>
              </a:spcBef>
              <a:buFont typeface="Arial,Sans-Serif"/>
              <a:buChar char="•"/>
            </a:pPr>
            <a:r>
              <a:rPr lang="en-US" sz="1865" dirty="0">
                <a:solidFill>
                  <a:srgbClr val="003A70">
                    <a:lumMod val="50000"/>
                  </a:srgbClr>
                </a:solidFill>
                <a:cs typeface="Arial"/>
              </a:rPr>
              <a:t>Lost/absent activity trackers</a:t>
            </a:r>
          </a:p>
          <a:p>
            <a:pPr marL="380648" indent="-380648" defTabSz="609036">
              <a:spcBef>
                <a:spcPct val="20000"/>
              </a:spcBef>
              <a:buFont typeface="Arial,Sans-Serif"/>
              <a:buChar char="•"/>
            </a:pPr>
            <a:r>
              <a:rPr lang="en-US" sz="1865" dirty="0">
                <a:solidFill>
                  <a:srgbClr val="003A70">
                    <a:lumMod val="50000"/>
                  </a:srgbClr>
                </a:solidFill>
                <a:cs typeface="Arial"/>
              </a:rPr>
              <a:t>Staffing/expansion</a:t>
            </a:r>
          </a:p>
          <a:p>
            <a:pPr marL="380648" indent="-380648" defTabSz="609036">
              <a:spcBef>
                <a:spcPct val="20000"/>
              </a:spcBef>
              <a:buFont typeface="Arial,Sans-Serif"/>
              <a:buChar char="•"/>
            </a:pPr>
            <a:r>
              <a:rPr lang="en-US" sz="1865" dirty="0">
                <a:solidFill>
                  <a:srgbClr val="003A70">
                    <a:lumMod val="50000"/>
                  </a:srgbClr>
                </a:solidFill>
                <a:cs typeface="Arial"/>
              </a:rPr>
              <a:t>Cost</a:t>
            </a:r>
          </a:p>
          <a:p>
            <a:pPr marL="380648" indent="-380648" defTabSz="609036">
              <a:spcBef>
                <a:spcPct val="20000"/>
              </a:spcBef>
              <a:buFont typeface="Arial,Sans-Serif"/>
              <a:buChar char="•"/>
            </a:pPr>
            <a:r>
              <a:rPr lang="en-US" sz="1865" dirty="0">
                <a:solidFill>
                  <a:srgbClr val="003A70">
                    <a:lumMod val="50000"/>
                  </a:srgbClr>
                </a:solidFill>
                <a:cs typeface="Arial"/>
              </a:rPr>
              <a:t>Referral bias</a:t>
            </a:r>
          </a:p>
          <a:p>
            <a:pPr marL="380648" indent="-380648" defTabSz="609036">
              <a:buFont typeface="Arial"/>
              <a:buChar char="•"/>
            </a:pPr>
            <a:endParaRPr lang="en-US" sz="2398" dirty="0">
              <a:solidFill>
                <a:srgbClr val="003A70"/>
              </a:solidFill>
              <a:cs typeface="Arial"/>
            </a:endParaRPr>
          </a:p>
        </p:txBody>
      </p:sp>
      <p:pic>
        <p:nvPicPr>
          <p:cNvPr id="8" name="Picture 8" descr="A screenshot of a computer&#10;&#10;Description automatically generated">
            <a:extLst>
              <a:ext uri="{FF2B5EF4-FFF2-40B4-BE49-F238E27FC236}">
                <a16:creationId xmlns:a16="http://schemas.microsoft.com/office/drawing/2014/main" xmlns="" id="{FEE9407C-BDCA-7DAC-2238-C0DB8733592A}"/>
              </a:ext>
            </a:extLst>
          </p:cNvPr>
          <p:cNvPicPr>
            <a:picLocks noChangeAspect="1"/>
          </p:cNvPicPr>
          <p:nvPr/>
        </p:nvPicPr>
        <p:blipFill rotWithShape="1">
          <a:blip r:embed="rId2"/>
          <a:srcRect l="58753" t="22553" r="2158" b="7660"/>
          <a:stretch/>
        </p:blipFill>
        <p:spPr>
          <a:xfrm>
            <a:off x="6778818" y="2995601"/>
            <a:ext cx="3148846" cy="3157976"/>
          </a:xfrm>
          <a:prstGeom prst="rect">
            <a:avLst/>
          </a:prstGeom>
        </p:spPr>
      </p:pic>
      <p:pic>
        <p:nvPicPr>
          <p:cNvPr id="6" name="Picture 6" descr="A screenshot of a computer&#10;&#10;Description automatically generated">
            <a:extLst>
              <a:ext uri="{FF2B5EF4-FFF2-40B4-BE49-F238E27FC236}">
                <a16:creationId xmlns:a16="http://schemas.microsoft.com/office/drawing/2014/main" xmlns="" id="{94340B86-C7A2-427C-8487-02FDF0499CFF}"/>
              </a:ext>
            </a:extLst>
          </p:cNvPr>
          <p:cNvPicPr>
            <a:picLocks noChangeAspect="1"/>
          </p:cNvPicPr>
          <p:nvPr/>
        </p:nvPicPr>
        <p:blipFill rotWithShape="1">
          <a:blip r:embed="rId3"/>
          <a:srcRect l="35106" t="16442" r="32523" b="8492"/>
          <a:stretch/>
        </p:blipFill>
        <p:spPr>
          <a:xfrm>
            <a:off x="1738670" y="3141853"/>
            <a:ext cx="1999073" cy="2608864"/>
          </a:xfrm>
          <a:prstGeom prst="rect">
            <a:avLst/>
          </a:prstGeom>
        </p:spPr>
      </p:pic>
    </p:spTree>
    <p:extLst>
      <p:ext uri="{BB962C8B-B14F-4D97-AF65-F5344CB8AC3E}">
        <p14:creationId xmlns:p14="http://schemas.microsoft.com/office/powerpoint/2010/main" val="348611775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040" y="56628"/>
            <a:ext cx="10986530" cy="882907"/>
          </a:xfrm>
        </p:spPr>
        <p:txBody>
          <a:bodyPr>
            <a:normAutofit/>
          </a:bodyPr>
          <a:lstStyle/>
          <a:p>
            <a:r>
              <a:rPr lang="en-US" sz="4000" b="1" dirty="0">
                <a:solidFill>
                  <a:schemeClr val="tx1"/>
                </a:solidFill>
              </a:rPr>
              <a:t>Outline</a:t>
            </a:r>
          </a:p>
        </p:txBody>
      </p:sp>
      <p:sp>
        <p:nvSpPr>
          <p:cNvPr id="6" name="Slide Number Placeholder 5"/>
          <p:cNvSpPr>
            <a:spLocks noGrp="1"/>
          </p:cNvSpPr>
          <p:nvPr>
            <p:ph type="sldNum" sz="quarter" idx="14"/>
          </p:nvPr>
        </p:nvSpPr>
        <p:spPr/>
        <p:txBody>
          <a:bodyPr/>
          <a:lstStyle/>
          <a:p>
            <a:pPr>
              <a:defRPr/>
            </a:pPr>
            <a:fld id="{CF0A77B6-584B-6E49-8CDE-52B2B63E37BD}" type="slidenum">
              <a:rPr lang="en-US" smtClean="0">
                <a:solidFill>
                  <a:srgbClr val="FFFFFF">
                    <a:lumMod val="50000"/>
                  </a:srgbClr>
                </a:solidFill>
                <a:latin typeface="Arial Nova" panose="020B0504020202020204" pitchFamily="34" charset="0"/>
              </a:rPr>
              <a:pPr>
                <a:defRPr/>
              </a:pPr>
              <a:t>2</a:t>
            </a:fld>
            <a:endParaRPr lang="en-US">
              <a:solidFill>
                <a:srgbClr val="FFFFFF">
                  <a:lumMod val="50000"/>
                </a:srgbClr>
              </a:solidFill>
              <a:latin typeface="Arial Nova" panose="020B0504020202020204" pitchFamily="34" charset="0"/>
            </a:endParaRPr>
          </a:p>
        </p:txBody>
      </p:sp>
      <p:sp>
        <p:nvSpPr>
          <p:cNvPr id="7" name="Content Placeholder 9">
            <a:extLst>
              <a:ext uri="{FF2B5EF4-FFF2-40B4-BE49-F238E27FC236}">
                <a16:creationId xmlns:a16="http://schemas.microsoft.com/office/drawing/2014/main" xmlns="" id="{6CD099F5-78CA-405F-A39B-B6249ADA0275}"/>
              </a:ext>
            </a:extLst>
          </p:cNvPr>
          <p:cNvSpPr txBox="1">
            <a:spLocks/>
          </p:cNvSpPr>
          <p:nvPr/>
        </p:nvSpPr>
        <p:spPr>
          <a:xfrm>
            <a:off x="350520" y="1468833"/>
            <a:ext cx="11490960" cy="4525963"/>
          </a:xfr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b="1" dirty="0">
                <a:solidFill>
                  <a:srgbClr val="33A5B8"/>
                </a:solidFill>
                <a:latin typeface="Arial Nova" panose="020B0504020202020204" pitchFamily="34" charset="0"/>
              </a:rPr>
              <a:t>Children’s Wisconsin Experience: </a:t>
            </a:r>
            <a:endParaRPr lang="en-US" dirty="0">
              <a:solidFill>
                <a:srgbClr val="33A5B8"/>
              </a:solidFill>
              <a:latin typeface="Arial Nova" panose="020B0504020202020204" pitchFamily="34" charset="0"/>
            </a:endParaRPr>
          </a:p>
          <a:p>
            <a:pPr>
              <a:lnSpc>
                <a:spcPct val="100000"/>
              </a:lnSpc>
              <a:defRPr/>
            </a:pPr>
            <a:r>
              <a:rPr lang="en-US" dirty="0">
                <a:solidFill>
                  <a:srgbClr val="FFFFFF">
                    <a:lumMod val="50000"/>
                  </a:srgbClr>
                </a:solidFill>
                <a:latin typeface="Arial Nova" panose="020B0504020202020204" pitchFamily="34" charset="0"/>
              </a:rPr>
              <a:t>Case Presentation</a:t>
            </a:r>
          </a:p>
          <a:p>
            <a:pPr>
              <a:lnSpc>
                <a:spcPct val="100000"/>
              </a:lnSpc>
              <a:defRPr/>
            </a:pPr>
            <a:r>
              <a:rPr lang="en-US" dirty="0">
                <a:solidFill>
                  <a:srgbClr val="FFFFFF">
                    <a:lumMod val="50000"/>
                  </a:srgbClr>
                </a:solidFill>
                <a:latin typeface="Arial Nova" panose="020B0504020202020204" pitchFamily="34" charset="0"/>
              </a:rPr>
              <a:t>Clinic/Home-based Physical Activity Program</a:t>
            </a:r>
          </a:p>
          <a:p>
            <a:pPr>
              <a:lnSpc>
                <a:spcPct val="120000"/>
              </a:lnSpc>
              <a:defRPr/>
            </a:pPr>
            <a:endParaRPr lang="en-US" sz="1600" dirty="0">
              <a:solidFill>
                <a:srgbClr val="FFFFFF">
                  <a:lumMod val="50000"/>
                </a:srgbClr>
              </a:solidFill>
              <a:latin typeface="Arial Nova" panose="020B0504020202020204" pitchFamily="34" charset="0"/>
            </a:endParaRPr>
          </a:p>
          <a:p>
            <a:pPr marL="0" indent="0">
              <a:buFont typeface="Arial"/>
              <a:buNone/>
              <a:defRPr/>
            </a:pPr>
            <a:r>
              <a:rPr lang="en-US" b="1" dirty="0">
                <a:solidFill>
                  <a:srgbClr val="33A5B8"/>
                </a:solidFill>
                <a:latin typeface="Arial Nova" panose="020B0504020202020204" pitchFamily="34" charset="0"/>
              </a:rPr>
              <a:t>Children’s Hospital Colorado Experience:</a:t>
            </a:r>
            <a:endParaRPr lang="en-US" dirty="0">
              <a:solidFill>
                <a:srgbClr val="33A5B8"/>
              </a:solidFill>
              <a:latin typeface="Arial Nova" panose="020B0504020202020204" pitchFamily="34" charset="0"/>
            </a:endParaRPr>
          </a:p>
          <a:p>
            <a:pPr>
              <a:lnSpc>
                <a:spcPct val="100000"/>
              </a:lnSpc>
              <a:defRPr/>
            </a:pPr>
            <a:r>
              <a:rPr lang="en-US" dirty="0">
                <a:solidFill>
                  <a:srgbClr val="FFFFFF">
                    <a:lumMod val="50000"/>
                  </a:srgbClr>
                </a:solidFill>
                <a:latin typeface="Arial Nova" panose="020B0504020202020204" pitchFamily="34" charset="0"/>
              </a:rPr>
              <a:t>Case Presentation</a:t>
            </a:r>
          </a:p>
          <a:p>
            <a:pPr>
              <a:lnSpc>
                <a:spcPct val="100000"/>
              </a:lnSpc>
              <a:defRPr/>
            </a:pPr>
            <a:r>
              <a:rPr lang="en-US" dirty="0">
                <a:solidFill>
                  <a:srgbClr val="FFFFFF">
                    <a:lumMod val="50000"/>
                  </a:srgbClr>
                </a:solidFill>
                <a:latin typeface="Arial Nova" panose="020B0504020202020204" pitchFamily="34" charset="0"/>
              </a:rPr>
              <a:t>Virtual/Home-based Physical Activity Program</a:t>
            </a:r>
          </a:p>
          <a:p>
            <a:pPr>
              <a:defRPr/>
            </a:pPr>
            <a:endParaRPr lang="en-US" dirty="0">
              <a:solidFill>
                <a:srgbClr val="FFFFFF">
                  <a:lumMod val="50000"/>
                </a:srgbClr>
              </a:solidFill>
            </a:endParaRPr>
          </a:p>
        </p:txBody>
      </p:sp>
      <p:cxnSp>
        <p:nvCxnSpPr>
          <p:cNvPr id="9" name="Straight Connector 8">
            <a:extLst>
              <a:ext uri="{FF2B5EF4-FFF2-40B4-BE49-F238E27FC236}">
                <a16:creationId xmlns:a16="http://schemas.microsoft.com/office/drawing/2014/main" xmlns="" id="{7061E96F-55DF-4F5C-8C78-B8ECBC7F773A}"/>
              </a:ext>
            </a:extLst>
          </p:cNvPr>
          <p:cNvCxnSpPr>
            <a:cxnSpLocks/>
          </p:cNvCxnSpPr>
          <p:nvPr/>
        </p:nvCxnSpPr>
        <p:spPr>
          <a:xfrm>
            <a:off x="447040" y="1016000"/>
            <a:ext cx="1139444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03735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2AA66-434E-224E-8A34-AA6F57531A40}"/>
              </a:ext>
            </a:extLst>
          </p:cNvPr>
          <p:cNvSpPr>
            <a:spLocks noGrp="1"/>
          </p:cNvSpPr>
          <p:nvPr>
            <p:ph type="ctrTitle"/>
          </p:nvPr>
        </p:nvSpPr>
        <p:spPr>
          <a:xfrm>
            <a:off x="97104" y="2838962"/>
            <a:ext cx="6991519" cy="2083551"/>
          </a:xfrm>
        </p:spPr>
        <p:txBody>
          <a:bodyPr>
            <a:noAutofit/>
          </a:bodyPr>
          <a:lstStyle/>
          <a:p>
            <a:r>
              <a:rPr lang="en-US" sz="4400" b="1" dirty="0"/>
              <a:t>Physical Activity Programs for Individuals with Fontan Circulation</a:t>
            </a:r>
          </a:p>
        </p:txBody>
      </p:sp>
      <p:sp>
        <p:nvSpPr>
          <p:cNvPr id="3" name="Subtitle 2">
            <a:extLst>
              <a:ext uri="{FF2B5EF4-FFF2-40B4-BE49-F238E27FC236}">
                <a16:creationId xmlns:a16="http://schemas.microsoft.com/office/drawing/2014/main" xmlns="" id="{09E5530F-F306-9749-BF78-EA82E9B424C1}"/>
              </a:ext>
            </a:extLst>
          </p:cNvPr>
          <p:cNvSpPr>
            <a:spLocks noGrp="1"/>
          </p:cNvSpPr>
          <p:nvPr>
            <p:ph type="subTitle" idx="1"/>
          </p:nvPr>
        </p:nvSpPr>
        <p:spPr>
          <a:xfrm>
            <a:off x="192253" y="5073678"/>
            <a:ext cx="7856067" cy="765609"/>
          </a:xfrm>
        </p:spPr>
        <p:txBody>
          <a:bodyPr/>
          <a:lstStyle/>
          <a:p>
            <a:r>
              <a:rPr lang="en-US" sz="4000" dirty="0"/>
              <a:t>Children’s Wisconsin Experience</a:t>
            </a:r>
          </a:p>
          <a:p>
            <a:endParaRPr lang="en-US" dirty="0"/>
          </a:p>
        </p:txBody>
      </p:sp>
    </p:spTree>
    <p:extLst>
      <p:ext uri="{BB962C8B-B14F-4D97-AF65-F5344CB8AC3E}">
        <p14:creationId xmlns:p14="http://schemas.microsoft.com/office/powerpoint/2010/main" val="356705642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17043" y="1661920"/>
            <a:ext cx="5074486" cy="3975309"/>
          </a:xfrm>
          <a:prstGeom prst="rect">
            <a:avLst/>
          </a:prstGeom>
        </p:spPr>
      </p:pic>
      <p:sp>
        <p:nvSpPr>
          <p:cNvPr id="5" name="Rectangle 4"/>
          <p:cNvSpPr/>
          <p:nvPr/>
        </p:nvSpPr>
        <p:spPr>
          <a:xfrm>
            <a:off x="7017043" y="1556724"/>
            <a:ext cx="550258"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4585" y="231161"/>
            <a:ext cx="10515600" cy="1325563"/>
          </a:xfrm>
        </p:spPr>
        <p:txBody>
          <a:bodyPr/>
          <a:lstStyle/>
          <a:p>
            <a:r>
              <a:rPr lang="en-US" dirty="0"/>
              <a:t>CW Case Presentation</a:t>
            </a:r>
          </a:p>
        </p:txBody>
      </p:sp>
      <p:sp>
        <p:nvSpPr>
          <p:cNvPr id="3" name="Content Placeholder 2"/>
          <p:cNvSpPr>
            <a:spLocks noGrp="1"/>
          </p:cNvSpPr>
          <p:nvPr>
            <p:ph idx="1"/>
          </p:nvPr>
        </p:nvSpPr>
        <p:spPr>
          <a:xfrm>
            <a:off x="137311" y="1556724"/>
            <a:ext cx="7347822" cy="4351338"/>
          </a:xfrm>
        </p:spPr>
        <p:txBody>
          <a:bodyPr/>
          <a:lstStyle/>
          <a:p>
            <a:r>
              <a:rPr lang="en-US" dirty="0"/>
              <a:t>9 y/o F with </a:t>
            </a:r>
            <a:r>
              <a:rPr lang="en-US" dirty="0" err="1"/>
              <a:t>Hypoplastic</a:t>
            </a:r>
            <a:r>
              <a:rPr lang="en-US" dirty="0"/>
              <a:t> left heart syndrome</a:t>
            </a:r>
          </a:p>
          <a:p>
            <a:pPr lvl="1"/>
            <a:r>
              <a:rPr lang="en-US" dirty="0"/>
              <a:t>Norwood operation w/ </a:t>
            </a:r>
            <a:r>
              <a:rPr lang="en-US" dirty="0" err="1"/>
              <a:t>mBT</a:t>
            </a:r>
            <a:r>
              <a:rPr lang="en-US" dirty="0"/>
              <a:t> shunt (5 days/old)</a:t>
            </a:r>
          </a:p>
          <a:p>
            <a:pPr lvl="1"/>
            <a:r>
              <a:rPr lang="en-US" dirty="0"/>
              <a:t>Bidirectional Glenn and TV repair (2.5 </a:t>
            </a:r>
            <a:r>
              <a:rPr lang="en-US" dirty="0" err="1"/>
              <a:t>mo</a:t>
            </a:r>
            <a:r>
              <a:rPr lang="en-US" dirty="0"/>
              <a:t>/old)</a:t>
            </a:r>
          </a:p>
          <a:p>
            <a:pPr lvl="1"/>
            <a:r>
              <a:rPr lang="en-US" dirty="0" err="1"/>
              <a:t>Extracardiac</a:t>
            </a:r>
            <a:r>
              <a:rPr lang="en-US" dirty="0"/>
              <a:t> fenestrated Fontan (2 years/old)</a:t>
            </a:r>
          </a:p>
          <a:p>
            <a:endParaRPr lang="en-US" dirty="0"/>
          </a:p>
          <a:p>
            <a:r>
              <a:rPr lang="en-US" dirty="0"/>
              <a:t>Presents for routine cardiology visit</a:t>
            </a:r>
          </a:p>
          <a:p>
            <a:pPr lvl="1"/>
            <a:r>
              <a:rPr lang="en-US" dirty="0"/>
              <a:t>c/o SOB with activity</a:t>
            </a:r>
          </a:p>
          <a:p>
            <a:pPr lvl="1"/>
            <a:r>
              <a:rPr lang="en-US" dirty="0"/>
              <a:t>feeling that she “can’t breathe in air fast enough” when active</a:t>
            </a:r>
          </a:p>
        </p:txBody>
      </p:sp>
      <p:sp>
        <p:nvSpPr>
          <p:cNvPr id="6" name="TextBox 5"/>
          <p:cNvSpPr txBox="1"/>
          <p:nvPr/>
        </p:nvSpPr>
        <p:spPr>
          <a:xfrm>
            <a:off x="11114202" y="5231876"/>
            <a:ext cx="977327" cy="400110"/>
          </a:xfrm>
          <a:prstGeom prst="rect">
            <a:avLst/>
          </a:prstGeom>
          <a:noFill/>
        </p:spPr>
        <p:txBody>
          <a:bodyPr wrap="square" rtlCol="0">
            <a:spAutoFit/>
          </a:bodyPr>
          <a:lstStyle/>
          <a:p>
            <a:r>
              <a:rPr lang="en-US" sz="1000" dirty="0"/>
              <a:t>Courtesy of  Eliot May PA-C</a:t>
            </a:r>
          </a:p>
        </p:txBody>
      </p:sp>
    </p:spTree>
    <p:extLst>
      <p:ext uri="{BB962C8B-B14F-4D97-AF65-F5344CB8AC3E}">
        <p14:creationId xmlns:p14="http://schemas.microsoft.com/office/powerpoint/2010/main" val="293747712"/>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85" y="206885"/>
            <a:ext cx="10515600" cy="1325563"/>
          </a:xfrm>
        </p:spPr>
        <p:txBody>
          <a:bodyPr/>
          <a:lstStyle/>
          <a:p>
            <a:r>
              <a:rPr lang="en-US" dirty="0"/>
              <a:t>CW Case Presentation cont. </a:t>
            </a:r>
          </a:p>
        </p:txBody>
      </p:sp>
      <p:sp>
        <p:nvSpPr>
          <p:cNvPr id="3" name="Content Placeholder 2"/>
          <p:cNvSpPr>
            <a:spLocks noGrp="1"/>
          </p:cNvSpPr>
          <p:nvPr>
            <p:ph idx="1"/>
          </p:nvPr>
        </p:nvSpPr>
        <p:spPr>
          <a:xfrm>
            <a:off x="271757" y="1432290"/>
            <a:ext cx="11817743" cy="5089891"/>
          </a:xfrm>
        </p:spPr>
        <p:txBody>
          <a:bodyPr>
            <a:normAutofit/>
          </a:bodyPr>
          <a:lstStyle/>
          <a:p>
            <a:pPr marL="0" indent="0">
              <a:buNone/>
            </a:pPr>
            <a:r>
              <a:rPr lang="en-US" u="sng" dirty="0"/>
              <a:t>Cardiopulmonary Exercise Testing</a:t>
            </a:r>
            <a:r>
              <a:rPr lang="en-US" dirty="0"/>
              <a:t>:</a:t>
            </a:r>
          </a:p>
          <a:p>
            <a:endParaRPr lang="en-US" sz="200" dirty="0"/>
          </a:p>
          <a:p>
            <a:pPr>
              <a:lnSpc>
                <a:spcPct val="150000"/>
              </a:lnSpc>
            </a:pPr>
            <a:r>
              <a:rPr lang="en-US" dirty="0"/>
              <a:t>Treadmill with Bruce protocol</a:t>
            </a:r>
          </a:p>
          <a:p>
            <a:pPr>
              <a:lnSpc>
                <a:spcPct val="150000"/>
              </a:lnSpc>
            </a:pPr>
            <a:r>
              <a:rPr lang="en-US" dirty="0"/>
              <a:t>Exercise time = 10:27</a:t>
            </a:r>
          </a:p>
          <a:p>
            <a:pPr>
              <a:lnSpc>
                <a:spcPct val="150000"/>
              </a:lnSpc>
            </a:pPr>
            <a:r>
              <a:rPr lang="en-US" dirty="0"/>
              <a:t>Peak HR = 181 (86% </a:t>
            </a:r>
            <a:r>
              <a:rPr lang="en-US" dirty="0" err="1"/>
              <a:t>pred</a:t>
            </a:r>
            <a:r>
              <a:rPr lang="en-US" dirty="0"/>
              <a:t>)</a:t>
            </a:r>
          </a:p>
          <a:p>
            <a:pPr>
              <a:lnSpc>
                <a:spcPct val="150000"/>
              </a:lnSpc>
            </a:pPr>
            <a:r>
              <a:rPr lang="en-US" dirty="0"/>
              <a:t>O2 sat = 93% → 88% </a:t>
            </a:r>
          </a:p>
          <a:p>
            <a:pPr>
              <a:lnSpc>
                <a:spcPct val="150000"/>
              </a:lnSpc>
            </a:pPr>
            <a:r>
              <a:rPr lang="en-US" dirty="0">
                <a:solidFill>
                  <a:srgbClr val="0070C0"/>
                </a:solidFill>
              </a:rPr>
              <a:t>Peak VO2 = 28.3 mL/kg/min (64% </a:t>
            </a:r>
            <a:r>
              <a:rPr lang="en-US" dirty="0" err="1">
                <a:solidFill>
                  <a:srgbClr val="0070C0"/>
                </a:solidFill>
              </a:rPr>
              <a:t>pred</a:t>
            </a:r>
            <a:r>
              <a:rPr lang="en-US" dirty="0">
                <a:solidFill>
                  <a:srgbClr val="0070C0"/>
                </a:solidFill>
              </a:rPr>
              <a:t>)</a:t>
            </a:r>
          </a:p>
        </p:txBody>
      </p:sp>
      <p:pic>
        <p:nvPicPr>
          <p:cNvPr id="4" name="Picture 3" descr="HHC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190" y="2257678"/>
            <a:ext cx="3994700" cy="266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730029"/>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4" y="91748"/>
            <a:ext cx="12094590" cy="1325563"/>
          </a:xfrm>
        </p:spPr>
        <p:txBody>
          <a:bodyPr/>
          <a:lstStyle/>
          <a:p>
            <a:pPr algn="ctr"/>
            <a:r>
              <a:rPr lang="en-US" dirty="0"/>
              <a:t>Reduced Exercise Capacity after Fontan</a:t>
            </a:r>
          </a:p>
        </p:txBody>
      </p:sp>
      <p:sp>
        <p:nvSpPr>
          <p:cNvPr id="6" name="TextBox 5">
            <a:extLst>
              <a:ext uri="{FF2B5EF4-FFF2-40B4-BE49-F238E27FC236}">
                <a16:creationId xmlns:a16="http://schemas.microsoft.com/office/drawing/2014/main" xmlns="" id="{726C00A7-FE9F-D3A6-6F2A-1B345D078353}"/>
              </a:ext>
            </a:extLst>
          </p:cNvPr>
          <p:cNvSpPr txBox="1"/>
          <p:nvPr/>
        </p:nvSpPr>
        <p:spPr>
          <a:xfrm>
            <a:off x="2869873" y="6271634"/>
            <a:ext cx="780401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Gill Sans MT" panose="020B0502020104020203"/>
                <a:ea typeface="+mn-ea"/>
                <a:cs typeface="+mn-cs"/>
              </a:rPr>
              <a:t>Data will be presented at the World Congress of Pediatric Cardiology and Cardiac Surgery;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Gill Sans MT" panose="020B0502020104020203"/>
                <a:ea typeface="+mn-ea"/>
                <a:cs typeface="+mn-cs"/>
              </a:rPr>
              <a:t>Washington DC;  August 2023 </a:t>
            </a:r>
          </a:p>
        </p:txBody>
      </p:sp>
      <p:graphicFrame>
        <p:nvGraphicFramePr>
          <p:cNvPr id="7" name="Chart 6"/>
          <p:cNvGraphicFramePr>
            <a:graphicFrameLocks/>
          </p:cNvGraphicFramePr>
          <p:nvPr>
            <p:extLst>
              <p:ext uri="{D42A27DB-BD31-4B8C-83A1-F6EECF244321}">
                <p14:modId xmlns:p14="http://schemas.microsoft.com/office/powerpoint/2010/main" val="806822376"/>
              </p:ext>
            </p:extLst>
          </p:nvPr>
        </p:nvGraphicFramePr>
        <p:xfrm>
          <a:off x="2057400" y="1290311"/>
          <a:ext cx="8464092" cy="4981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17961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56F3EB9A-CDE9-C52F-4373-48F083EA1036}"/>
              </a:ext>
            </a:extLst>
          </p:cNvPr>
          <p:cNvSpPr/>
          <p:nvPr/>
        </p:nvSpPr>
        <p:spPr>
          <a:xfrm>
            <a:off x="2230825" y="1208690"/>
            <a:ext cx="4075386" cy="4424855"/>
          </a:xfrm>
          <a:prstGeom prst="ellipse">
            <a:avLst/>
          </a:prstGeom>
          <a:gradFill flip="none" rotWithShape="1">
            <a:gsLst>
              <a:gs pos="0">
                <a:schemeClr val="accent1">
                  <a:lumMod val="5000"/>
                  <a:lumOff val="95000"/>
                </a:schemeClr>
              </a:gs>
              <a:gs pos="18000">
                <a:srgbClr val="FFFF00"/>
              </a:gs>
              <a:gs pos="64000">
                <a:schemeClr val="accent1">
                  <a:lumMod val="45000"/>
                  <a:lumOff val="55000"/>
                </a:schemeClr>
              </a:gs>
              <a:gs pos="100000">
                <a:schemeClr val="accent1">
                  <a:lumMod val="30000"/>
                  <a:lumOff val="7000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Complex, Multifactorial, Multi-system, Physical Deconditioning</a:t>
            </a:r>
            <a:endParaRPr lang="en-US" b="1" dirty="0">
              <a:solidFill>
                <a:schemeClr val="tx1"/>
              </a:solidFill>
            </a:endParaRPr>
          </a:p>
        </p:txBody>
      </p:sp>
      <p:sp>
        <p:nvSpPr>
          <p:cNvPr id="11" name="Oval 10">
            <a:extLst>
              <a:ext uri="{FF2B5EF4-FFF2-40B4-BE49-F238E27FC236}">
                <a16:creationId xmlns:a16="http://schemas.microsoft.com/office/drawing/2014/main" xmlns="" id="{1149268C-AAF9-65B0-C9ED-84E0DCFBC99D}"/>
              </a:ext>
            </a:extLst>
          </p:cNvPr>
          <p:cNvSpPr/>
          <p:nvPr/>
        </p:nvSpPr>
        <p:spPr>
          <a:xfrm>
            <a:off x="3368563" y="60439"/>
            <a:ext cx="1713186" cy="1679028"/>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School’s, teacher’s, coach’s concerns</a:t>
            </a:r>
          </a:p>
        </p:txBody>
      </p:sp>
      <p:sp>
        <p:nvSpPr>
          <p:cNvPr id="12" name="Oval 11">
            <a:extLst>
              <a:ext uri="{FF2B5EF4-FFF2-40B4-BE49-F238E27FC236}">
                <a16:creationId xmlns:a16="http://schemas.microsoft.com/office/drawing/2014/main" xmlns="" id="{A026AEDE-C703-D3C3-B7EB-67C512284037}"/>
              </a:ext>
            </a:extLst>
          </p:cNvPr>
          <p:cNvSpPr/>
          <p:nvPr/>
        </p:nvSpPr>
        <p:spPr>
          <a:xfrm>
            <a:off x="3342290" y="5131667"/>
            <a:ext cx="1713186" cy="167902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Neurologic Deficits</a:t>
            </a:r>
          </a:p>
        </p:txBody>
      </p:sp>
      <p:sp>
        <p:nvSpPr>
          <p:cNvPr id="4" name="Oval 3">
            <a:extLst>
              <a:ext uri="{FF2B5EF4-FFF2-40B4-BE49-F238E27FC236}">
                <a16:creationId xmlns:a16="http://schemas.microsoft.com/office/drawing/2014/main" xmlns="" id="{8CEEA65F-FF73-4156-87AC-BA8A698C0BBA}"/>
              </a:ext>
            </a:extLst>
          </p:cNvPr>
          <p:cNvSpPr/>
          <p:nvPr/>
        </p:nvSpPr>
        <p:spPr>
          <a:xfrm>
            <a:off x="1786764" y="948563"/>
            <a:ext cx="1713186" cy="16790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Musculo-Skeletal Deficits</a:t>
            </a:r>
            <a:endParaRPr lang="en-US" sz="1400" dirty="0"/>
          </a:p>
        </p:txBody>
      </p:sp>
      <p:sp>
        <p:nvSpPr>
          <p:cNvPr id="5" name="Oval 4">
            <a:extLst>
              <a:ext uri="{FF2B5EF4-FFF2-40B4-BE49-F238E27FC236}">
                <a16:creationId xmlns:a16="http://schemas.microsoft.com/office/drawing/2014/main" xmlns="" id="{7B87CAD2-947F-5994-9DBC-A6F0E9698C5F}"/>
              </a:ext>
            </a:extLst>
          </p:cNvPr>
          <p:cNvSpPr/>
          <p:nvPr/>
        </p:nvSpPr>
        <p:spPr>
          <a:xfrm>
            <a:off x="4913581" y="995865"/>
            <a:ext cx="1713186" cy="1679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Parental Barriers</a:t>
            </a:r>
          </a:p>
        </p:txBody>
      </p:sp>
      <p:sp>
        <p:nvSpPr>
          <p:cNvPr id="6" name="Oval 5">
            <a:extLst>
              <a:ext uri="{FF2B5EF4-FFF2-40B4-BE49-F238E27FC236}">
                <a16:creationId xmlns:a16="http://schemas.microsoft.com/office/drawing/2014/main" xmlns="" id="{B2DF8C65-42F1-0651-ABD1-2648EFE0BAC9}"/>
              </a:ext>
            </a:extLst>
          </p:cNvPr>
          <p:cNvSpPr/>
          <p:nvPr/>
        </p:nvSpPr>
        <p:spPr>
          <a:xfrm>
            <a:off x="1082568" y="2577669"/>
            <a:ext cx="1713186" cy="1679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Patient’s Fears </a:t>
            </a:r>
            <a:r>
              <a:rPr lang="en-US" sz="1400" dirty="0"/>
              <a:t>and/or</a:t>
            </a:r>
            <a:r>
              <a:rPr lang="en-US" sz="1600" dirty="0"/>
              <a:t> symptoms</a:t>
            </a:r>
          </a:p>
        </p:txBody>
      </p:sp>
      <p:sp>
        <p:nvSpPr>
          <p:cNvPr id="7" name="Oval 6">
            <a:extLst>
              <a:ext uri="{FF2B5EF4-FFF2-40B4-BE49-F238E27FC236}">
                <a16:creationId xmlns:a16="http://schemas.microsoft.com/office/drawing/2014/main" xmlns="" id="{A42F8BFD-ED50-66A1-3E91-26B257603924}"/>
              </a:ext>
            </a:extLst>
          </p:cNvPr>
          <p:cNvSpPr/>
          <p:nvPr/>
        </p:nvSpPr>
        <p:spPr>
          <a:xfrm>
            <a:off x="1844570" y="4201514"/>
            <a:ext cx="1713186" cy="16790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Mixed messages from care team</a:t>
            </a:r>
          </a:p>
        </p:txBody>
      </p:sp>
      <p:sp>
        <p:nvSpPr>
          <p:cNvPr id="8" name="Oval 7">
            <a:extLst>
              <a:ext uri="{FF2B5EF4-FFF2-40B4-BE49-F238E27FC236}">
                <a16:creationId xmlns:a16="http://schemas.microsoft.com/office/drawing/2014/main" xmlns="" id="{E164F80B-1756-040C-AB8B-59220C4CBF29}"/>
              </a:ext>
            </a:extLst>
          </p:cNvPr>
          <p:cNvSpPr/>
          <p:nvPr/>
        </p:nvSpPr>
        <p:spPr>
          <a:xfrm>
            <a:off x="5738639" y="2588180"/>
            <a:ext cx="1713186" cy="16790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Failure to understand importance of activity</a:t>
            </a:r>
          </a:p>
        </p:txBody>
      </p:sp>
      <p:sp>
        <p:nvSpPr>
          <p:cNvPr id="9" name="Oval 8">
            <a:extLst>
              <a:ext uri="{FF2B5EF4-FFF2-40B4-BE49-F238E27FC236}">
                <a16:creationId xmlns:a16="http://schemas.microsoft.com/office/drawing/2014/main" xmlns="" id="{48117C4E-2F97-9F24-E55B-6CED22BAF877}"/>
              </a:ext>
            </a:extLst>
          </p:cNvPr>
          <p:cNvSpPr/>
          <p:nvPr/>
        </p:nvSpPr>
        <p:spPr>
          <a:xfrm>
            <a:off x="4861027" y="4159476"/>
            <a:ext cx="1713186" cy="167902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Cardio pulmonary Limitations</a:t>
            </a:r>
          </a:p>
        </p:txBody>
      </p:sp>
      <p:sp>
        <p:nvSpPr>
          <p:cNvPr id="2" name="TextBox 1">
            <a:extLst>
              <a:ext uri="{FF2B5EF4-FFF2-40B4-BE49-F238E27FC236}">
                <a16:creationId xmlns:a16="http://schemas.microsoft.com/office/drawing/2014/main" xmlns="" id="{B05B132A-023B-694A-1544-5317183C731E}"/>
              </a:ext>
            </a:extLst>
          </p:cNvPr>
          <p:cNvSpPr txBox="1"/>
          <p:nvPr/>
        </p:nvSpPr>
        <p:spPr>
          <a:xfrm>
            <a:off x="7719842" y="743156"/>
            <a:ext cx="3799507" cy="3416320"/>
          </a:xfrm>
          <a:prstGeom prst="rect">
            <a:avLst/>
          </a:prstGeom>
          <a:noFill/>
        </p:spPr>
        <p:txBody>
          <a:bodyPr wrap="square" rtlCol="0">
            <a:spAutoFit/>
          </a:bodyPr>
          <a:lstStyle/>
          <a:p>
            <a:pPr algn="ctr"/>
            <a:r>
              <a:rPr lang="en-US" sz="3600" b="1" dirty="0"/>
              <a:t>FACTORS THAT CONTRIBUTE TO EXERICSE LIMITATIONS IN FONTAN CIRCULATION</a:t>
            </a:r>
          </a:p>
        </p:txBody>
      </p:sp>
      <p:sp>
        <p:nvSpPr>
          <p:cNvPr id="3" name="TextBox 2"/>
          <p:cNvSpPr txBox="1"/>
          <p:nvPr/>
        </p:nvSpPr>
        <p:spPr>
          <a:xfrm>
            <a:off x="8310880" y="6076335"/>
            <a:ext cx="3718560" cy="646331"/>
          </a:xfrm>
          <a:prstGeom prst="rect">
            <a:avLst/>
          </a:prstGeom>
          <a:noFill/>
        </p:spPr>
        <p:txBody>
          <a:bodyPr wrap="square" rtlCol="0">
            <a:spAutoFit/>
          </a:bodyPr>
          <a:lstStyle/>
          <a:p>
            <a:r>
              <a:rPr lang="en-US" dirty="0"/>
              <a:t>Figure courtesy of Michael Danduran Children’s Wisconsin</a:t>
            </a:r>
          </a:p>
        </p:txBody>
      </p:sp>
    </p:spTree>
    <p:extLst>
      <p:ext uri="{BB962C8B-B14F-4D97-AF65-F5344CB8AC3E}">
        <p14:creationId xmlns:p14="http://schemas.microsoft.com/office/powerpoint/2010/main" val="6514548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332536" cy="1960192"/>
          </a:xfrm>
          <a:prstGeom prst="rect">
            <a:avLst/>
          </a:prstGeom>
        </p:spPr>
      </p:pic>
      <p:pic>
        <p:nvPicPr>
          <p:cNvPr id="6" name="Picture 5"/>
          <p:cNvPicPr>
            <a:picLocks noChangeAspect="1"/>
          </p:cNvPicPr>
          <p:nvPr/>
        </p:nvPicPr>
        <p:blipFill>
          <a:blip r:embed="rId3"/>
          <a:stretch>
            <a:fillRect/>
          </a:stretch>
        </p:blipFill>
        <p:spPr>
          <a:xfrm>
            <a:off x="7933933" y="1651507"/>
            <a:ext cx="3849573" cy="290601"/>
          </a:xfrm>
          <a:prstGeom prst="rect">
            <a:avLst/>
          </a:prstGeom>
        </p:spPr>
      </p:pic>
      <p:pic>
        <p:nvPicPr>
          <p:cNvPr id="7" name="Picture 6"/>
          <p:cNvPicPr>
            <a:picLocks noChangeAspect="1"/>
          </p:cNvPicPr>
          <p:nvPr/>
        </p:nvPicPr>
        <p:blipFill>
          <a:blip r:embed="rId4"/>
          <a:stretch>
            <a:fillRect/>
          </a:stretch>
        </p:blipFill>
        <p:spPr>
          <a:xfrm>
            <a:off x="6754549" y="2055812"/>
            <a:ext cx="5155975" cy="4705005"/>
          </a:xfrm>
          <a:prstGeom prst="rect">
            <a:avLst/>
          </a:prstGeom>
        </p:spPr>
      </p:pic>
      <p:pic>
        <p:nvPicPr>
          <p:cNvPr id="8" name="Picture 7"/>
          <p:cNvPicPr>
            <a:picLocks noChangeAspect="1"/>
          </p:cNvPicPr>
          <p:nvPr/>
        </p:nvPicPr>
        <p:blipFill rotWithShape="1">
          <a:blip r:embed="rId5"/>
          <a:srcRect r="13986"/>
          <a:stretch/>
        </p:blipFill>
        <p:spPr>
          <a:xfrm>
            <a:off x="70848" y="2197662"/>
            <a:ext cx="6066002" cy="4455229"/>
          </a:xfrm>
          <a:prstGeom prst="rect">
            <a:avLst/>
          </a:prstGeom>
        </p:spPr>
      </p:pic>
    </p:spTree>
    <p:extLst>
      <p:ext uri="{BB962C8B-B14F-4D97-AF65-F5344CB8AC3E}">
        <p14:creationId xmlns:p14="http://schemas.microsoft.com/office/powerpoint/2010/main" val="230069149"/>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F65ED0-ACD9-44D4-BD06-45FE988B84F6}"/>
              </a:ext>
            </a:extLst>
          </p:cNvPr>
          <p:cNvSpPr>
            <a:spLocks noGrp="1"/>
          </p:cNvSpPr>
          <p:nvPr>
            <p:ph type="title"/>
          </p:nvPr>
        </p:nvSpPr>
        <p:spPr>
          <a:xfrm>
            <a:off x="92350" y="182239"/>
            <a:ext cx="12009120" cy="1325563"/>
          </a:xfrm>
        </p:spPr>
        <p:txBody>
          <a:bodyPr/>
          <a:lstStyle/>
          <a:p>
            <a:pPr algn="ctr"/>
            <a:r>
              <a:rPr lang="en-US" dirty="0">
                <a:solidFill>
                  <a:srgbClr val="0070C0"/>
                </a:solidFill>
                <a:latin typeface="Arial" panose="020B0604020202020204" pitchFamily="34" charset="0"/>
                <a:cs typeface="Arial" panose="020B0604020202020204" pitchFamily="34" charset="0"/>
              </a:rPr>
              <a:t>HHI “</a:t>
            </a:r>
            <a:r>
              <a:rPr lang="en-US" dirty="0" err="1">
                <a:solidFill>
                  <a:srgbClr val="0070C0"/>
                </a:solidFill>
                <a:latin typeface="Arial" panose="020B0604020202020204" pitchFamily="34" charset="0"/>
                <a:cs typeface="Arial" panose="020B0604020202020204" pitchFamily="34" charset="0"/>
              </a:rPr>
              <a:t>Steppin</a:t>
            </a:r>
            <a:r>
              <a:rPr lang="en-US" dirty="0">
                <a:solidFill>
                  <a:srgbClr val="0070C0"/>
                </a:solidFill>
                <a:latin typeface="Arial" panose="020B0604020202020204" pitchFamily="34" charset="0"/>
                <a:cs typeface="Arial" panose="020B0604020202020204" pitchFamily="34" charset="0"/>
              </a:rPr>
              <a:t>’ It Up” Physical Activity Program</a:t>
            </a:r>
          </a:p>
        </p:txBody>
      </p:sp>
      <p:sp>
        <p:nvSpPr>
          <p:cNvPr id="3" name="Content Placeholder 2">
            <a:extLst>
              <a:ext uri="{FF2B5EF4-FFF2-40B4-BE49-F238E27FC236}">
                <a16:creationId xmlns:a16="http://schemas.microsoft.com/office/drawing/2014/main" xmlns="" id="{C31E10B3-2FA1-47C6-B27C-C785D5280769}"/>
              </a:ext>
            </a:extLst>
          </p:cNvPr>
          <p:cNvSpPr>
            <a:spLocks noGrp="1"/>
          </p:cNvSpPr>
          <p:nvPr>
            <p:ph idx="1"/>
          </p:nvPr>
        </p:nvSpPr>
        <p:spPr>
          <a:xfrm>
            <a:off x="593361" y="1680488"/>
            <a:ext cx="10515600" cy="3748449"/>
          </a:xfrm>
        </p:spPr>
        <p:txBody>
          <a:bodyPr>
            <a:noAutofit/>
          </a:bodyPr>
          <a:lstStyle/>
          <a:p>
            <a:r>
              <a:rPr lang="en-US" sz="2400" dirty="0">
                <a:latin typeface="Arial" panose="020B0604020202020204" pitchFamily="34" charset="0"/>
                <a:cs typeface="Arial" panose="020B0604020202020204" pitchFamily="34" charset="0"/>
              </a:rPr>
              <a:t>Developed in 2017 following success of the pilot study</a:t>
            </a:r>
          </a:p>
          <a:p>
            <a:endParaRPr lang="en-US" sz="1000" u="sng" dirty="0"/>
          </a:p>
          <a:p>
            <a:r>
              <a:rPr lang="en-US" sz="2400" u="sng" dirty="0">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Increase physical activity in children with CHD</a:t>
            </a:r>
          </a:p>
          <a:p>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Multidisciplinary partnerships</a:t>
            </a:r>
          </a:p>
          <a:p>
            <a:pPr lvl="1"/>
            <a:r>
              <a:rPr lang="en-US" sz="2000" dirty="0">
                <a:latin typeface="Arial" panose="020B0604020202020204" pitchFamily="34" charset="0"/>
                <a:cs typeface="Arial" panose="020B0604020202020204" pitchFamily="34" charset="0"/>
              </a:rPr>
              <a:t>Psychology</a:t>
            </a:r>
          </a:p>
          <a:p>
            <a:pPr lvl="1"/>
            <a:r>
              <a:rPr lang="en-US" sz="2000" dirty="0">
                <a:latin typeface="Arial" panose="020B0604020202020204" pitchFamily="34" charset="0"/>
                <a:cs typeface="Arial" panose="020B0604020202020204" pitchFamily="34" charset="0"/>
              </a:rPr>
              <a:t>PT/OT</a:t>
            </a:r>
          </a:p>
          <a:p>
            <a:pPr lvl="1"/>
            <a:r>
              <a:rPr lang="en-US" sz="2000" dirty="0">
                <a:latin typeface="Arial" panose="020B0604020202020204" pitchFamily="34" charset="0"/>
                <a:cs typeface="Arial" panose="020B0604020202020204" pitchFamily="34" charset="0"/>
              </a:rPr>
              <a:t>Nutrition</a:t>
            </a:r>
          </a:p>
          <a:p>
            <a:pPr lvl="1"/>
            <a:r>
              <a:rPr lang="en-US" sz="2000" dirty="0">
                <a:latin typeface="Arial" panose="020B0604020202020204" pitchFamily="34" charset="0"/>
                <a:cs typeface="Arial" panose="020B0604020202020204" pitchFamily="34" charset="0"/>
              </a:rPr>
              <a:t>Marquette University</a:t>
            </a:r>
          </a:p>
          <a:p>
            <a:pPr lvl="1"/>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Activity Trackers</a:t>
            </a:r>
          </a:p>
          <a:p>
            <a:pPr lvl="1"/>
            <a:r>
              <a:rPr lang="en-US" sz="2000" dirty="0">
                <a:latin typeface="Arial" panose="020B0604020202020204" pitchFamily="34" charset="0"/>
                <a:cs typeface="Arial" panose="020B0604020202020204" pitchFamily="34" charset="0"/>
              </a:rPr>
              <a:t>Garmin</a:t>
            </a:r>
          </a:p>
          <a:p>
            <a:pPr lvl="1"/>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Exercise Protocols</a:t>
            </a:r>
          </a:p>
        </p:txBody>
      </p:sp>
      <p:cxnSp>
        <p:nvCxnSpPr>
          <p:cNvPr id="4" name="Straight Connector 3">
            <a:extLst>
              <a:ext uri="{FF2B5EF4-FFF2-40B4-BE49-F238E27FC236}">
                <a16:creationId xmlns:a16="http://schemas.microsoft.com/office/drawing/2014/main" xmlns="" id="{09642082-2952-484A-A879-2B733EFD39CF}"/>
              </a:ext>
            </a:extLst>
          </p:cNvPr>
          <p:cNvCxnSpPr>
            <a:cxnSpLocks/>
          </p:cNvCxnSpPr>
          <p:nvPr/>
        </p:nvCxnSpPr>
        <p:spPr>
          <a:xfrm flipV="1">
            <a:off x="368968" y="1475874"/>
            <a:ext cx="11486148" cy="1"/>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661E95E7-9827-424B-83F3-648F671351EE}"/>
              </a:ext>
            </a:extLst>
          </p:cNvPr>
          <p:cNvPicPr>
            <a:picLocks noChangeAspect="1"/>
          </p:cNvPicPr>
          <p:nvPr/>
        </p:nvPicPr>
        <p:blipFill>
          <a:blip r:embed="rId2"/>
          <a:stretch>
            <a:fillRect/>
          </a:stretch>
        </p:blipFill>
        <p:spPr>
          <a:xfrm>
            <a:off x="8420941" y="2447853"/>
            <a:ext cx="3077764" cy="3513429"/>
          </a:xfrm>
          <a:prstGeom prst="rect">
            <a:avLst/>
          </a:prstGeom>
        </p:spPr>
      </p:pic>
    </p:spTree>
    <p:extLst>
      <p:ext uri="{BB962C8B-B14F-4D97-AF65-F5344CB8AC3E}">
        <p14:creationId xmlns:p14="http://schemas.microsoft.com/office/powerpoint/2010/main" val="4064216391"/>
      </p:ext>
    </p:extLst>
  </p:cSld>
  <p:clrMapOvr>
    <a:masterClrMapping/>
  </p:clrMapOvr>
  <p:transition spd="slow">
    <p:wipe dir="d"/>
  </p:transition>
</p:sld>
</file>

<file path=ppt/theme/theme1.xml><?xml version="1.0" encoding="utf-8"?>
<a:theme xmlns:a="http://schemas.openxmlformats.org/drawingml/2006/main" name="Children's Wisconsin HH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Wisconsin MC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
  <a:themeElements>
    <a:clrScheme name="Custom 18">
      <a:dk1>
        <a:srgbClr val="406276"/>
      </a:dk1>
      <a:lt1>
        <a:srgbClr val="FFFFFF"/>
      </a:lt1>
      <a:dk2>
        <a:srgbClr val="33A5B8"/>
      </a:dk2>
      <a:lt2>
        <a:srgbClr val="F04E56"/>
      </a:lt2>
      <a:accent1>
        <a:srgbClr val="33A5B8"/>
      </a:accent1>
      <a:accent2>
        <a:srgbClr val="FFC632"/>
      </a:accent2>
      <a:accent3>
        <a:srgbClr val="F04E56"/>
      </a:accent3>
      <a:accent4>
        <a:srgbClr val="406276"/>
      </a:accent4>
      <a:accent5>
        <a:srgbClr val="F5833C"/>
      </a:accent5>
      <a:accent6>
        <a:srgbClr val="4D4D4F"/>
      </a:accent6>
      <a:hlink>
        <a:srgbClr val="F04E56"/>
      </a:hlink>
      <a:folHlink>
        <a:srgbClr val="33A5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N" id="{4F6B111A-0056-4450-BBF7-CC5ADF286F4E}" vid="{AD9D9BE5-D0BA-47C7-9325-189BC9E2DB4A}"/>
    </a:ext>
  </a:extLst>
</a:theme>
</file>

<file path=ppt/theme/theme4.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Custom 18">
      <a:dk1>
        <a:srgbClr val="406276"/>
      </a:dk1>
      <a:lt1>
        <a:srgbClr val="FFFFFF"/>
      </a:lt1>
      <a:dk2>
        <a:srgbClr val="33A5B8"/>
      </a:dk2>
      <a:lt2>
        <a:srgbClr val="F04E56"/>
      </a:lt2>
      <a:accent1>
        <a:srgbClr val="33A5B8"/>
      </a:accent1>
      <a:accent2>
        <a:srgbClr val="FFC632"/>
      </a:accent2>
      <a:accent3>
        <a:srgbClr val="F04E56"/>
      </a:accent3>
      <a:accent4>
        <a:srgbClr val="406276"/>
      </a:accent4>
      <a:accent5>
        <a:srgbClr val="F5833C"/>
      </a:accent5>
      <a:accent6>
        <a:srgbClr val="4D4D4F"/>
      </a:accent6>
      <a:hlink>
        <a:srgbClr val="F04E56"/>
      </a:hlink>
      <a:folHlink>
        <a:srgbClr val="33A5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N_PresentationA_021220" id="{02073848-3043-A041-A5B2-8AA79C7C149B}" vid="{A2BF68F3-3260-B841-A103-558CFD20FAA4}"/>
    </a:ext>
  </a:extLst>
</a:theme>
</file>

<file path=ppt/theme/theme6.xml><?xml version="1.0" encoding="utf-8"?>
<a:theme xmlns:a="http://schemas.openxmlformats.org/drawingml/2006/main" name="2_Office Theme">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T_160120038A6_2017-09_Childrens Colorado CU School of Medicine Powerpoint Template [Read-Only]" id="{2A772427-6889-41D0-AF9C-3B6585A033AD}" vid="{FDF8126A-8B2E-4A2E-AC6B-2E5B40418E8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632</Words>
  <Application>Microsoft Office PowerPoint</Application>
  <PresentationFormat>Widescreen</PresentationFormat>
  <Paragraphs>187</Paragraphs>
  <Slides>19</Slides>
  <Notes>1</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19</vt:i4>
      </vt:variant>
    </vt:vector>
  </HeadingPairs>
  <TitlesOfParts>
    <vt:vector size="36" baseType="lpstr">
      <vt:lpstr>Arial</vt:lpstr>
      <vt:lpstr>Arial Nova</vt:lpstr>
      <vt:lpstr>Arial Regular</vt:lpstr>
      <vt:lpstr>Arial,Sans-Serif</vt:lpstr>
      <vt:lpstr>Calibri</vt:lpstr>
      <vt:lpstr>Century Gothic</vt:lpstr>
      <vt:lpstr>Georgia</vt:lpstr>
      <vt:lpstr>Gill Sans MT</vt:lpstr>
      <vt:lpstr>Trebuchet MS</vt:lpstr>
      <vt:lpstr>Verdana</vt:lpstr>
      <vt:lpstr>WordVisi_MSFontService</vt:lpstr>
      <vt:lpstr>Children's Wisconsin HHI</vt:lpstr>
      <vt:lpstr>Children's Wisconsin MCW</vt:lpstr>
      <vt:lpstr>FON</vt:lpstr>
      <vt:lpstr>Custom Design</vt:lpstr>
      <vt:lpstr>1_Office Theme</vt:lpstr>
      <vt:lpstr>2_Office Theme</vt:lpstr>
      <vt:lpstr>Physical Activity Programs for Individuals with Fontan Circulation</vt:lpstr>
      <vt:lpstr>Outline</vt:lpstr>
      <vt:lpstr>Physical Activity Programs for Individuals with Fontan Circulation</vt:lpstr>
      <vt:lpstr>CW Case Presentation</vt:lpstr>
      <vt:lpstr>CW Case Presentation cont. </vt:lpstr>
      <vt:lpstr>Reduced Exercise Capacity after Fontan</vt:lpstr>
      <vt:lpstr>PowerPoint Presentation</vt:lpstr>
      <vt:lpstr>PowerPoint Presentation</vt:lpstr>
      <vt:lpstr>HHI “Steppin’ It Up” Physical Activity Program</vt:lpstr>
      <vt:lpstr>“Steppin’ It Up” Program Structure</vt:lpstr>
      <vt:lpstr>Exercise Prescription</vt:lpstr>
      <vt:lpstr>PowerPoint Presentation</vt:lpstr>
      <vt:lpstr>CW Case Presentation cont. </vt:lpstr>
      <vt:lpstr>Heart Chargers      Children’s Hospital Colorado Experience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Ginde, Dr. Salil</cp:lastModifiedBy>
  <cp:revision>111</cp:revision>
  <dcterms:created xsi:type="dcterms:W3CDTF">2019-11-06T20:48:09Z</dcterms:created>
  <dcterms:modified xsi:type="dcterms:W3CDTF">2023-10-10T19:30:03Z</dcterms:modified>
</cp:coreProperties>
</file>