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90" r:id="rId4"/>
    <p:sldId id="257" r:id="rId5"/>
    <p:sldId id="269" r:id="rId6"/>
    <p:sldId id="279" r:id="rId7"/>
    <p:sldId id="281" r:id="rId8"/>
    <p:sldId id="282" r:id="rId9"/>
    <p:sldId id="278" r:id="rId10"/>
    <p:sldId id="29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99"/>
    <p:restoredTop sz="95859"/>
  </p:normalViewPr>
  <p:slideViewPr>
    <p:cSldViewPr snapToGrid="0" snapToObjects="1">
      <p:cViewPr varScale="1">
        <p:scale>
          <a:sx n="104" d="100"/>
          <a:sy n="104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8462-7F32-A04B-BEF6-A346C2C5D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552" y="1077098"/>
            <a:ext cx="11133437" cy="3211464"/>
          </a:xfrm>
        </p:spPr>
        <p:txBody>
          <a:bodyPr/>
          <a:lstStyle/>
          <a:p>
            <a:r>
              <a:rPr lang="en-US" sz="6000" dirty="0"/>
              <a:t>Creation of Azygous Fontan Connection to treat pulmonary AVMs in Fontan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6BFC5-E4FD-BB41-90A8-56865067E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Howaida el-said, John Moore &amp; Kanishka </a:t>
            </a:r>
            <a:r>
              <a:rPr lang="en-US" dirty="0" err="1"/>
              <a:t>ratnayaka</a:t>
            </a:r>
            <a:endParaRPr lang="en-US" dirty="0"/>
          </a:p>
          <a:p>
            <a:r>
              <a:rPr lang="en-US" dirty="0"/>
              <a:t>Rady Children’s Hospital/</a:t>
            </a:r>
            <a:r>
              <a:rPr lang="en-US" dirty="0" err="1"/>
              <a:t>ucsd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3DCE0-F047-BD46-9ECC-68785FA0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59" y="5756916"/>
            <a:ext cx="1161691" cy="97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 RCH SanDiego">
            <a:extLst>
              <a:ext uri="{FF2B5EF4-FFF2-40B4-BE49-F238E27FC236}">
                <a16:creationId xmlns:a16="http://schemas.microsoft.com/office/drawing/2014/main" id="{AF05FC03-4CEE-9942-8873-B2676E23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3732" y="5900327"/>
            <a:ext cx="1635958" cy="8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79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ral colored human veins&#10;&#10;Description automatically generated with medium confidence">
            <a:extLst>
              <a:ext uri="{FF2B5EF4-FFF2-40B4-BE49-F238E27FC236}">
                <a16:creationId xmlns:a16="http://schemas.microsoft.com/office/drawing/2014/main" id="{BDEF93FC-6F8E-C3A7-8878-93689450C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02" y="0"/>
            <a:ext cx="447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6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5C55A-7C15-CE44-AB9B-069DE501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Follow up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BBB0A14-7C84-9F41-A597-80970BD8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986" y="-141426"/>
            <a:ext cx="5827024" cy="6999428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1D521-F00D-A240-9AAF-FF1AD641D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557868" cy="28088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Over 6 months</a:t>
            </a:r>
          </a:p>
          <a:p>
            <a:r>
              <a:rPr lang="en-US" dirty="0">
                <a:solidFill>
                  <a:srgbClr val="EBEBEB"/>
                </a:solidFill>
              </a:rPr>
              <a:t>Easy Fatigue resolved</a:t>
            </a:r>
          </a:p>
          <a:p>
            <a:r>
              <a:rPr lang="en-US" dirty="0">
                <a:solidFill>
                  <a:srgbClr val="EBEBEB"/>
                </a:solidFill>
              </a:rPr>
              <a:t>Resting </a:t>
            </a:r>
            <a:r>
              <a:rPr lang="en-US" dirty="0" err="1">
                <a:solidFill>
                  <a:srgbClr val="EBEBEB"/>
                </a:solidFill>
              </a:rPr>
              <a:t>sats</a:t>
            </a:r>
            <a:r>
              <a:rPr lang="en-US" dirty="0">
                <a:solidFill>
                  <a:srgbClr val="EBEBEB"/>
                </a:solidFill>
              </a:rPr>
              <a:t> 95% decrease to 85% with exertion </a:t>
            </a:r>
          </a:p>
          <a:p>
            <a:pPr marL="0" indent="0">
              <a:buNone/>
            </a:pPr>
            <a:r>
              <a:rPr lang="en-US" dirty="0">
                <a:solidFill>
                  <a:srgbClr val="EBEBEB"/>
                </a:solidFill>
              </a:rPr>
              <a:t>(compared to Resting </a:t>
            </a:r>
            <a:r>
              <a:rPr lang="en-US" dirty="0" err="1">
                <a:solidFill>
                  <a:srgbClr val="EBEBEB"/>
                </a:solidFill>
              </a:rPr>
              <a:t>sats</a:t>
            </a:r>
            <a:r>
              <a:rPr lang="en-US" dirty="0">
                <a:solidFill>
                  <a:srgbClr val="EBEBEB"/>
                </a:solidFill>
              </a:rPr>
              <a:t> 89% decrease to 75% with exertion)</a:t>
            </a:r>
          </a:p>
          <a:p>
            <a:pPr marL="0" indent="0">
              <a:buNone/>
            </a:pPr>
            <a:endParaRPr lang="en-US" dirty="0">
              <a:solidFill>
                <a:srgbClr val="EBEBEB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1D0B346-E738-2149-BBDF-AA885975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59" y="5756916"/>
            <a:ext cx="1161691" cy="97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 RCH SanDiego">
            <a:extLst>
              <a:ext uri="{FF2B5EF4-FFF2-40B4-BE49-F238E27FC236}">
                <a16:creationId xmlns:a16="http://schemas.microsoft.com/office/drawing/2014/main" id="{1A8781A9-445D-434A-A1C5-36B865BE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83732" y="5900327"/>
            <a:ext cx="1635958" cy="8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8812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2D8C-D685-8B4A-82A0-AF52C500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F1EC1-91D8-8541-9162-11534CF68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635C4-164B-2C4F-87AF-7FD314FCF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59" y="5756916"/>
            <a:ext cx="1161691" cy="97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Logo RCH SanDiego">
            <a:extLst>
              <a:ext uri="{FF2B5EF4-FFF2-40B4-BE49-F238E27FC236}">
                <a16:creationId xmlns:a16="http://schemas.microsoft.com/office/drawing/2014/main" id="{F52B0CF7-ACAE-3D46-87BC-1ED0DCCC6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3732" y="5900327"/>
            <a:ext cx="1635958" cy="8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275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D3534456-18D8-EF39-5CFB-77497887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52" y="437668"/>
            <a:ext cx="6731000" cy="4343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FD1245-E279-3FD3-E521-957ED08D3C93}"/>
              </a:ext>
            </a:extLst>
          </p:cNvPr>
          <p:cNvGrpSpPr/>
          <p:nvPr/>
        </p:nvGrpSpPr>
        <p:grpSpPr>
          <a:xfrm>
            <a:off x="4596577" y="4616589"/>
            <a:ext cx="6997700" cy="1487649"/>
            <a:chOff x="4596577" y="4604232"/>
            <a:chExt cx="6997700" cy="1487649"/>
          </a:xfrm>
        </p:grpSpPr>
        <p:pic>
          <p:nvPicPr>
            <p:cNvPr id="2" name="Picture 1" descr="A close-up of a white background&#10;&#10;Description automatically generated">
              <a:extLst>
                <a:ext uri="{FF2B5EF4-FFF2-40B4-BE49-F238E27FC236}">
                  <a16:creationId xmlns:a16="http://schemas.microsoft.com/office/drawing/2014/main" id="{3D188587-F137-C227-43AF-B5AEFBCA3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8085"/>
            <a:stretch/>
          </p:blipFill>
          <p:spPr>
            <a:xfrm>
              <a:off x="4596577" y="4604232"/>
              <a:ext cx="6997700" cy="1487649"/>
            </a:xfrm>
            <a:prstGeom prst="rect">
              <a:avLst/>
            </a:prstGeom>
          </p:spPr>
        </p:pic>
        <p:pic>
          <p:nvPicPr>
            <p:cNvPr id="5" name="Picture 4" descr="A white background with black dots&#10;&#10;Description automatically generated">
              <a:extLst>
                <a:ext uri="{FF2B5EF4-FFF2-40B4-BE49-F238E27FC236}">
                  <a16:creationId xmlns:a16="http://schemas.microsoft.com/office/drawing/2014/main" id="{434B9DFE-1139-A6EA-4015-05CF97EC4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863"/>
            <a:stretch/>
          </p:blipFill>
          <p:spPr>
            <a:xfrm>
              <a:off x="6813722" y="5803042"/>
              <a:ext cx="4780555" cy="288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44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1A15F0BD-6777-0F17-F4B6-34095D90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93352"/>
            <a:ext cx="10905066" cy="3871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7605EA-CF14-9177-AD45-59840D272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5364648"/>
            <a:ext cx="10614072" cy="3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2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5C55A-7C15-CE44-AB9B-069DE5016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Patient Information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B98718E4-93D6-6648-B251-6B2090851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810" y="-12191"/>
            <a:ext cx="5953259" cy="6882382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1D521-F00D-A240-9AAF-FF1AD641D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59" y="2476877"/>
            <a:ext cx="5096292" cy="41558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11 year old, Male, 24 kg</a:t>
            </a:r>
          </a:p>
          <a:p>
            <a:r>
              <a:rPr lang="en-US" dirty="0">
                <a:solidFill>
                  <a:srgbClr val="EBEBEB"/>
                </a:solidFill>
              </a:rPr>
              <a:t>Single Ventricle </a:t>
            </a:r>
            <a:r>
              <a:rPr lang="en-US" dirty="0" err="1">
                <a:solidFill>
                  <a:srgbClr val="EBEBEB"/>
                </a:solidFill>
              </a:rPr>
              <a:t>Heterotaxy</a:t>
            </a:r>
            <a:endParaRPr lang="en-US" dirty="0">
              <a:solidFill>
                <a:srgbClr val="EBEBEB"/>
              </a:solidFill>
            </a:endParaRPr>
          </a:p>
          <a:p>
            <a:r>
              <a:rPr lang="en-US" dirty="0">
                <a:solidFill>
                  <a:srgbClr val="EBEBEB"/>
                </a:solidFill>
              </a:rPr>
              <a:t>Easy Fatigue with exertion</a:t>
            </a:r>
          </a:p>
          <a:p>
            <a:r>
              <a:rPr lang="en-US" dirty="0">
                <a:solidFill>
                  <a:srgbClr val="EBEBEB"/>
                </a:solidFill>
              </a:rPr>
              <a:t>Significant AVMs in the left lung </a:t>
            </a:r>
          </a:p>
          <a:p>
            <a:r>
              <a:rPr lang="en-US" dirty="0">
                <a:solidFill>
                  <a:srgbClr val="EBEBEB"/>
                </a:solidFill>
              </a:rPr>
              <a:t>Resting </a:t>
            </a:r>
            <a:r>
              <a:rPr lang="en-US" dirty="0" err="1">
                <a:solidFill>
                  <a:srgbClr val="EBEBEB"/>
                </a:solidFill>
              </a:rPr>
              <a:t>sats</a:t>
            </a:r>
            <a:r>
              <a:rPr lang="en-US" dirty="0">
                <a:solidFill>
                  <a:srgbClr val="EBEBEB"/>
                </a:solidFill>
              </a:rPr>
              <a:t> 89% decrease to 75% with exertion </a:t>
            </a:r>
          </a:p>
          <a:p>
            <a:r>
              <a:rPr lang="en-US" dirty="0">
                <a:solidFill>
                  <a:srgbClr val="EBEBEB"/>
                </a:solidFill>
              </a:rPr>
              <a:t>Good Biventricular function </a:t>
            </a:r>
          </a:p>
        </p:txBody>
      </p:sp>
    </p:spTree>
    <p:extLst>
      <p:ext uri="{BB962C8B-B14F-4D97-AF65-F5344CB8AC3E}">
        <p14:creationId xmlns:p14="http://schemas.microsoft.com/office/powerpoint/2010/main" val="3516087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arge, sitting, dark, holding&#10;&#10;Description automatically generated">
            <a:extLst>
              <a:ext uri="{FF2B5EF4-FFF2-40B4-BE49-F238E27FC236}">
                <a16:creationId xmlns:a16="http://schemas.microsoft.com/office/drawing/2014/main" id="{145BFFA6-876D-E841-AB4C-C27867DC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657" y="0"/>
            <a:ext cx="1083309" cy="1477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D44AA6-0BA5-0C0D-6966-B6336157C6A6}"/>
              </a:ext>
            </a:extLst>
          </p:cNvPr>
          <p:cNvGrpSpPr/>
          <p:nvPr/>
        </p:nvGrpSpPr>
        <p:grpSpPr>
          <a:xfrm>
            <a:off x="5795318" y="2956591"/>
            <a:ext cx="6807699" cy="3765085"/>
            <a:chOff x="0" y="52753"/>
            <a:chExt cx="6807699" cy="3765085"/>
          </a:xfrm>
        </p:grpSpPr>
        <p:pic>
          <p:nvPicPr>
            <p:cNvPr id="5" name="Picture 4" descr="A picture containing television, screenshot, photo, screen&#10;&#10;Description automatically generated">
              <a:extLst>
                <a:ext uri="{FF2B5EF4-FFF2-40B4-BE49-F238E27FC236}">
                  <a16:creationId xmlns:a16="http://schemas.microsoft.com/office/drawing/2014/main" id="{1B1861A5-6741-4A42-BB2D-153B5E7F3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051" b="10770"/>
            <a:stretch/>
          </p:blipFill>
          <p:spPr>
            <a:xfrm>
              <a:off x="0" y="52753"/>
              <a:ext cx="6807699" cy="3765085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01B3BF5-D7DD-7D4E-83CB-D8E98D656BAC}"/>
                </a:ext>
              </a:extLst>
            </p:cNvPr>
            <p:cNvSpPr/>
            <p:nvPr/>
          </p:nvSpPr>
          <p:spPr>
            <a:xfrm>
              <a:off x="1731886" y="2188513"/>
              <a:ext cx="1433345" cy="35773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1253D1-D65D-3E44-B73A-DFBD8FC82C2F}"/>
              </a:ext>
            </a:extLst>
          </p:cNvPr>
          <p:cNvGrpSpPr/>
          <p:nvPr/>
        </p:nvGrpSpPr>
        <p:grpSpPr>
          <a:xfrm>
            <a:off x="-1" y="19015"/>
            <a:ext cx="6203093" cy="4145212"/>
            <a:chOff x="3362179" y="661510"/>
            <a:chExt cx="7512148" cy="422558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8C6816A-FC78-A249-BEF8-B1EF9219D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2179" y="661510"/>
              <a:ext cx="7512148" cy="4225583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0F6E172-F587-1647-BAAA-9BCD997346DB}"/>
                </a:ext>
              </a:extLst>
            </p:cNvPr>
            <p:cNvSpPr/>
            <p:nvPr/>
          </p:nvSpPr>
          <p:spPr>
            <a:xfrm>
              <a:off x="5342595" y="2999751"/>
              <a:ext cx="1433345" cy="35773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97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x-ray images&#10;&#10;Description automatically generated">
            <a:extLst>
              <a:ext uri="{FF2B5EF4-FFF2-40B4-BE49-F238E27FC236}">
                <a16:creationId xmlns:a16="http://schemas.microsoft.com/office/drawing/2014/main" id="{F23A65FB-7D00-54C3-2AAB-08D6F94C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19" y="0"/>
            <a:ext cx="6085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n x-ray&#10;&#10;Description automatically generated">
            <a:extLst>
              <a:ext uri="{FF2B5EF4-FFF2-40B4-BE49-F238E27FC236}">
                <a16:creationId xmlns:a16="http://schemas.microsoft.com/office/drawing/2014/main" id="{0C76037D-339D-B279-711B-370EBB2E6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5" y="643467"/>
            <a:ext cx="87389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56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x-ray images&#10;&#10;Description automatically generated">
            <a:extLst>
              <a:ext uri="{FF2B5EF4-FFF2-40B4-BE49-F238E27FC236}">
                <a16:creationId xmlns:a16="http://schemas.microsoft.com/office/drawing/2014/main" id="{F83FD6AD-0A3E-C6CC-54B7-A256216E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2"/>
            <a:ext cx="10905066" cy="50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6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arison of the internal organs&#10;&#10;Description automatically generated with medium confidence">
            <a:extLst>
              <a:ext uri="{FF2B5EF4-FFF2-40B4-BE49-F238E27FC236}">
                <a16:creationId xmlns:a16="http://schemas.microsoft.com/office/drawing/2014/main" id="{93686C33-E057-E61F-2D44-4F6E6B9BA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3" y="643467"/>
            <a:ext cx="994833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57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94</Words>
  <Application>Microsoft Macintosh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</vt:lpstr>
      <vt:lpstr>Creation of Azygous Fontan Connection to treat pulmonary AVMs in Fontan </vt:lpstr>
      <vt:lpstr>PowerPoint Presentation</vt:lpstr>
      <vt:lpstr>PowerPoint Presentation</vt:lpstr>
      <vt:lpstr>Patient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 up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Creation of Azygous Fontan Connection </dc:title>
  <dc:creator>Howaida elsaid</dc:creator>
  <cp:lastModifiedBy>Howaida elsaid</cp:lastModifiedBy>
  <cp:revision>19</cp:revision>
  <dcterms:created xsi:type="dcterms:W3CDTF">2020-09-12T12:57:52Z</dcterms:created>
  <dcterms:modified xsi:type="dcterms:W3CDTF">2024-02-23T04:49:18Z</dcterms:modified>
</cp:coreProperties>
</file>