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325" r:id="rId5"/>
    <p:sldId id="326" r:id="rId6"/>
    <p:sldId id="327" r:id="rId7"/>
    <p:sldId id="328" r:id="rId8"/>
    <p:sldId id="329" r:id="rId9"/>
    <p:sldId id="330" r:id="rId10"/>
    <p:sldId id="332" r:id="rId11"/>
    <p:sldId id="333" r:id="rId12"/>
    <p:sldId id="334" r:id="rId13"/>
    <p:sldId id="335" r:id="rId14"/>
    <p:sldId id="336" r:id="rId15"/>
    <p:sldId id="338" r:id="rId16"/>
    <p:sldId id="339" r:id="rId17"/>
    <p:sldId id="340" r:id="rId18"/>
    <p:sldId id="341" r:id="rId19"/>
    <p:sldId id="342" r:id="rId20"/>
    <p:sldId id="343" r:id="rId21"/>
    <p:sldId id="322" r:id="rId22"/>
    <p:sldId id="32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09A1F8-9B26-F07B-0A8A-78A568F9A25C}" name="Neises, Rebecca" initials="NR" userId="S::rebecca.neises@cchmc.org::d1d9cbf4-0dec-474a-9293-bccb889a139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ises, Rebecca" initials="NR" lastIdx="1" clrIdx="0">
    <p:extLst>
      <p:ext uri="{19B8F6BF-5375-455C-9EA6-DF929625EA0E}">
        <p15:presenceInfo xmlns:p15="http://schemas.microsoft.com/office/powerpoint/2012/main" userId="S-1-5-21-2113169553-152591045-318601546-4019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B4984-5643-4364-972E-58C35693CB13}" v="10" dt="2022-01-13T16:29:42.139"/>
    <p1510:client id="{0C8063BA-764E-451E-90D8-AD29979B446E}" v="3" dt="2021-08-24T13:03:37.465"/>
    <p1510:client id="{16891F08-05F6-4F9B-B45F-8D1822CD16B6}" v="4" dt="2021-08-23T18:39:46.453"/>
    <p1510:client id="{18908A26-1D6D-4B40-8963-6822B7235260}" v="5" dt="2021-08-24T15:20:51.898"/>
    <p1510:client id="{1A0E7837-04F8-4E22-9C23-CEC8D52EB449}" v="9" dt="2022-02-04T17:20:46.237"/>
    <p1510:client id="{24055171-C7ED-42BE-9443-BBCB878EE727}" v="33" dt="2021-09-22T13:15:51.360"/>
    <p1510:client id="{3349BC58-91AE-45BB-96F8-2EA6E21FC1AC}" v="34" dt="2021-09-20T15:31:36.882"/>
    <p1510:client id="{3ECBF04B-B05E-4386-8EA4-05C99B1AB15E}" v="71" dt="2021-09-15T17:05:59.637"/>
    <p1510:client id="{3F880540-9743-4B59-8EE5-D646EDC042BA}" v="31" dt="2021-09-15T20:51:11.227"/>
    <p1510:client id="{646EAA43-E6D9-4A00-ACEE-412B53BA41E6}" v="45" dt="2021-09-22T13:25:31.792"/>
    <p1510:client id="{6DFC3231-9AEF-4F9E-94FA-9DE207D1F8F6}" v="45" dt="2021-10-01T17:16:01.302"/>
    <p1510:client id="{73341EB1-784B-45F0-90EE-03B293A07BE6}" v="28" dt="2022-01-14T21:24:03.721"/>
    <p1510:client id="{77585E47-3DF4-4294-A5CF-20FE80E1FE85}" v="9" dt="2021-10-01T17:06:59.536"/>
    <p1510:client id="{80EE4FCF-ACC1-4C47-85CD-709C56C9F96E}" v="66" dt="2021-09-20T15:29:32.956"/>
    <p1510:client id="{8F95100F-63AF-43CB-AEF9-0374765E8169}" v="67" dt="2021-09-15T21:32:34.643"/>
    <p1510:client id="{A19A044F-3EFC-4221-870E-D9FBC3BD42C2}" v="129" dt="2022-01-12T22:19:29.870"/>
    <p1510:client id="{A4491F47-2C21-4A62-8C89-6EA66FE13E2B}" v="18" dt="2021-09-20T18:47:25.091"/>
    <p1510:client id="{D0AC1EFC-9110-44D9-A87B-01F357211225}" v="120" dt="2022-01-12T22:09:44.197"/>
    <p1510:client id="{DE866E81-DE2E-4B6D-B6C6-CD41FF9779A5}" v="9" dt="2022-01-14T19:35:22.195"/>
    <p1510:client id="{E4924014-76C0-4B7C-8673-B0F916C8DDD2}" v="6" dt="2021-09-17T17:37:04.629"/>
    <p1510:client id="{F11F54EE-BC9B-45F6-A6BA-23040996BB89}" v="8" dt="2022-02-04T19:30:47.865"/>
    <p1510:client id="{F227D29F-0E2C-4499-86D0-1CAA78A5915B}" v="10" dt="2021-09-15T17:12:00.189"/>
    <p1510:client id="{F511C2CA-496F-4B82-A076-C094AD545E79}" v="104" dt="2021-09-20T18:49:56.166"/>
    <p1510:client id="{F7FADCFE-C798-45B7-BFF3-6F860D333F79}" v="109" dt="2021-09-15T21:43:30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CA5B8-A4DB-44B0-8589-D8107699CE8A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73A38F-D248-4AC5-BDBB-202C17E61175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0"/>
          <a:r>
            <a: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24 year old young man with HLHS (MA, AA) surgically palliated to a Lateral Tunnel Fenestrated Fontan who developed progressive severe dilation of the </a:t>
          </a:r>
          <a:r>
            <a:rPr lang="en-US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neoaorta</a:t>
          </a:r>
          <a:r>
            <a: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with LPA compression (LPA stent), </a:t>
          </a:r>
          <a:r>
            <a:rPr lang="en-US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neoaortic</a:t>
          </a:r>
          <a:r>
            <a: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valve leakage, ventricular dysfunction, and ventricular ectopy who is now s/p aortic arch replacement (24/12/8 </a:t>
          </a:r>
          <a:r>
            <a:rPr lang="en-US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Gelweave</a:t>
          </a:r>
          <a:r>
            <a: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coated </a:t>
          </a:r>
          <a:r>
            <a:rPr lang="en-US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dacron</a:t>
          </a:r>
          <a:r>
            <a: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graft), Bentall aortic root/valve/ascending aortic replacement (27/29mm </a:t>
          </a:r>
          <a:r>
            <a:rPr lang="en-US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OnX</a:t>
          </a:r>
          <a:r>
            <a: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mechanical valve composite root graft), and left pulmonary </a:t>
          </a:r>
          <a:r>
            <a:rPr lang="en-US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arterioplasty</a:t>
          </a:r>
          <a:r>
            <a: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710ED6C-9DF7-4D33-B5AE-ADDE79335EB6}" type="parTrans" cxnId="{0B935618-18C2-4DC5-9A31-EB2DFE4C43D8}">
      <dgm:prSet/>
      <dgm:spPr/>
      <dgm:t>
        <a:bodyPr/>
        <a:lstStyle/>
        <a:p>
          <a:endParaRPr lang="en-US"/>
        </a:p>
      </dgm:t>
    </dgm:pt>
    <dgm:pt modelId="{7124389A-3A16-4399-B94A-A25B4958ED38}" type="sibTrans" cxnId="{0B935618-18C2-4DC5-9A31-EB2DFE4C43D8}">
      <dgm:prSet/>
      <dgm:spPr/>
      <dgm:t>
        <a:bodyPr/>
        <a:lstStyle/>
        <a:p>
          <a:endParaRPr lang="en-US"/>
        </a:p>
      </dgm:t>
    </dgm:pt>
    <dgm:pt modelId="{572D2E65-37C4-4C82-A5FD-629529668AA0}" type="pres">
      <dgm:prSet presAssocID="{458CA5B8-A4DB-44B0-8589-D8107699CE8A}" presName="diagram" presStyleCnt="0">
        <dgm:presLayoutVars>
          <dgm:dir/>
          <dgm:resizeHandles val="exact"/>
        </dgm:presLayoutVars>
      </dgm:prSet>
      <dgm:spPr/>
    </dgm:pt>
    <dgm:pt modelId="{710D7A52-41D0-44F7-9C5E-B16297F3CFB1}" type="pres">
      <dgm:prSet presAssocID="{AD73A38F-D248-4AC5-BDBB-202C17E61175}" presName="node" presStyleLbl="node1" presStyleIdx="0" presStyleCnt="1" custLinFactNeighborX="-9113" custLinFactNeighborY="-49">
        <dgm:presLayoutVars>
          <dgm:bulletEnabled val="1"/>
        </dgm:presLayoutVars>
      </dgm:prSet>
      <dgm:spPr/>
    </dgm:pt>
  </dgm:ptLst>
  <dgm:cxnLst>
    <dgm:cxn modelId="{0B935618-18C2-4DC5-9A31-EB2DFE4C43D8}" srcId="{458CA5B8-A4DB-44B0-8589-D8107699CE8A}" destId="{AD73A38F-D248-4AC5-BDBB-202C17E61175}" srcOrd="0" destOrd="0" parTransId="{D710ED6C-9DF7-4D33-B5AE-ADDE79335EB6}" sibTransId="{7124389A-3A16-4399-B94A-A25B4958ED38}"/>
    <dgm:cxn modelId="{7BD1B448-6589-451D-9DC4-15DA457B7AF8}" type="presOf" srcId="{458CA5B8-A4DB-44B0-8589-D8107699CE8A}" destId="{572D2E65-37C4-4C82-A5FD-629529668AA0}" srcOrd="0" destOrd="0" presId="urn:microsoft.com/office/officeart/2005/8/layout/default"/>
    <dgm:cxn modelId="{1E592CC1-8A0C-4299-BE14-D963F7BF3187}" type="presOf" srcId="{AD73A38F-D248-4AC5-BDBB-202C17E61175}" destId="{710D7A52-41D0-44F7-9C5E-B16297F3CFB1}" srcOrd="0" destOrd="0" presId="urn:microsoft.com/office/officeart/2005/8/layout/default"/>
    <dgm:cxn modelId="{6D238EC1-3D50-48E9-A9AD-A1A09AD67DA3}" type="presParOf" srcId="{572D2E65-37C4-4C82-A5FD-629529668AA0}" destId="{710D7A52-41D0-44F7-9C5E-B16297F3CFB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05CD4-C7B5-48ED-BA37-35B6037F3FF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15D09-2C78-4B20-B159-B1E9083849D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400" dirty="0"/>
            <a:t>Total Reach: 164,169</a:t>
          </a:r>
        </a:p>
      </dgm:t>
    </dgm:pt>
    <dgm:pt modelId="{79DCCD56-3776-4EEC-B04D-90691299E5E6}" type="parTrans" cxnId="{625E0992-9C0F-4101-998D-8F7A7D003F0D}">
      <dgm:prSet/>
      <dgm:spPr/>
      <dgm:t>
        <a:bodyPr/>
        <a:lstStyle/>
        <a:p>
          <a:endParaRPr lang="en-US"/>
        </a:p>
      </dgm:t>
    </dgm:pt>
    <dgm:pt modelId="{7BD253FB-7AAE-418E-B1B3-478432510915}" type="sibTrans" cxnId="{625E0992-9C0F-4101-998D-8F7A7D003F0D}">
      <dgm:prSet/>
      <dgm:spPr/>
      <dgm:t>
        <a:bodyPr/>
        <a:lstStyle/>
        <a:p>
          <a:endParaRPr lang="en-US"/>
        </a:p>
      </dgm:t>
    </dgm:pt>
    <dgm:pt modelId="{0164139F-4895-4F25-B4D2-7D954826C9BD}">
      <dgm:prSet phldrT="[Text]" custT="1"/>
      <dgm:spPr>
        <a:solidFill>
          <a:schemeClr val="accent5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dirty="0"/>
            <a:t>Total Engagements: 28,185 </a:t>
          </a:r>
        </a:p>
      </dgm:t>
    </dgm:pt>
    <dgm:pt modelId="{DA417390-A652-4B72-B4D0-8457247F4F09}" type="parTrans" cxnId="{0ABCF51E-A9E9-43E8-B695-58324B61231B}">
      <dgm:prSet/>
      <dgm:spPr/>
      <dgm:t>
        <a:bodyPr/>
        <a:lstStyle/>
        <a:p>
          <a:endParaRPr lang="en-US"/>
        </a:p>
      </dgm:t>
    </dgm:pt>
    <dgm:pt modelId="{5E33410D-136F-4D82-AD31-239280835B39}" type="sibTrans" cxnId="{0ABCF51E-A9E9-43E8-B695-58324B61231B}">
      <dgm:prSet/>
      <dgm:spPr/>
      <dgm:t>
        <a:bodyPr/>
        <a:lstStyle/>
        <a:p>
          <a:endParaRPr lang="en-US"/>
        </a:p>
      </dgm:t>
    </dgm:pt>
    <dgm:pt modelId="{347F4A43-7247-413D-A43C-E189352F71CB}">
      <dgm:prSet phldrT="[Text]" custT="1"/>
      <dgm:spPr/>
      <dgm:t>
        <a:bodyPr/>
        <a:lstStyle/>
        <a:p>
          <a:r>
            <a:rPr lang="en-US" sz="1400" dirty="0"/>
            <a:t>Total Followers: 2,773 </a:t>
          </a:r>
        </a:p>
      </dgm:t>
    </dgm:pt>
    <dgm:pt modelId="{DCCF60CB-0FBE-4F56-8CE7-51763FB9BBD0}" type="parTrans" cxnId="{3D74D6FF-FD76-493D-8DDA-9EB3C6DBC75A}">
      <dgm:prSet/>
      <dgm:spPr/>
      <dgm:t>
        <a:bodyPr/>
        <a:lstStyle/>
        <a:p>
          <a:endParaRPr lang="en-US"/>
        </a:p>
      </dgm:t>
    </dgm:pt>
    <dgm:pt modelId="{26C40C14-31A5-4587-BD6D-915FDB39A3BC}" type="sibTrans" cxnId="{3D74D6FF-FD76-493D-8DDA-9EB3C6DBC75A}">
      <dgm:prSet/>
      <dgm:spPr/>
      <dgm:t>
        <a:bodyPr/>
        <a:lstStyle/>
        <a:p>
          <a:endParaRPr lang="en-US"/>
        </a:p>
      </dgm:t>
    </dgm:pt>
    <dgm:pt modelId="{6835AC0E-DE60-4D96-8C0B-38358C2BEA46}" type="pres">
      <dgm:prSet presAssocID="{ADB05CD4-C7B5-48ED-BA37-35B6037F3FF7}" presName="Name0" presStyleCnt="0">
        <dgm:presLayoutVars>
          <dgm:chMax val="7"/>
          <dgm:chPref val="7"/>
          <dgm:dir/>
        </dgm:presLayoutVars>
      </dgm:prSet>
      <dgm:spPr/>
    </dgm:pt>
    <dgm:pt modelId="{8E5E0E9E-D258-4265-AFEA-75FF753C8226}" type="pres">
      <dgm:prSet presAssocID="{ADB05CD4-C7B5-48ED-BA37-35B6037F3FF7}" presName="Name1" presStyleCnt="0"/>
      <dgm:spPr/>
    </dgm:pt>
    <dgm:pt modelId="{780A2C2C-47EA-4CC8-AB84-4D13E34D9666}" type="pres">
      <dgm:prSet presAssocID="{ADB05CD4-C7B5-48ED-BA37-35B6037F3FF7}" presName="cycle" presStyleCnt="0"/>
      <dgm:spPr/>
    </dgm:pt>
    <dgm:pt modelId="{8E285582-054C-4470-AB08-7E570B75B1B4}" type="pres">
      <dgm:prSet presAssocID="{ADB05CD4-C7B5-48ED-BA37-35B6037F3FF7}" presName="srcNode" presStyleLbl="node1" presStyleIdx="0" presStyleCnt="3"/>
      <dgm:spPr/>
    </dgm:pt>
    <dgm:pt modelId="{3A0331BC-BEB9-4039-8DD8-4F5CB7468C43}" type="pres">
      <dgm:prSet presAssocID="{ADB05CD4-C7B5-48ED-BA37-35B6037F3FF7}" presName="conn" presStyleLbl="parChTrans1D2" presStyleIdx="0" presStyleCnt="1"/>
      <dgm:spPr/>
    </dgm:pt>
    <dgm:pt modelId="{E3AACBA2-E826-42B7-95E9-921F90E51EA0}" type="pres">
      <dgm:prSet presAssocID="{ADB05CD4-C7B5-48ED-BA37-35B6037F3FF7}" presName="extraNode" presStyleLbl="node1" presStyleIdx="0" presStyleCnt="3"/>
      <dgm:spPr/>
    </dgm:pt>
    <dgm:pt modelId="{F1D607C7-1B7E-44EB-996F-831A44931C9D}" type="pres">
      <dgm:prSet presAssocID="{ADB05CD4-C7B5-48ED-BA37-35B6037F3FF7}" presName="dstNode" presStyleLbl="node1" presStyleIdx="0" presStyleCnt="3"/>
      <dgm:spPr/>
    </dgm:pt>
    <dgm:pt modelId="{418F8460-C431-4F17-A65B-A57BF90D383D}" type="pres">
      <dgm:prSet presAssocID="{47815D09-2C78-4B20-B159-B1E9083849D0}" presName="text_1" presStyleLbl="node1" presStyleIdx="0" presStyleCnt="3" custScaleY="132317">
        <dgm:presLayoutVars>
          <dgm:bulletEnabled val="1"/>
        </dgm:presLayoutVars>
      </dgm:prSet>
      <dgm:spPr/>
    </dgm:pt>
    <dgm:pt modelId="{2972EF9F-4A39-4675-BD1C-BDB0EA72BFDF}" type="pres">
      <dgm:prSet presAssocID="{47815D09-2C78-4B20-B159-B1E9083849D0}" presName="accent_1" presStyleCnt="0"/>
      <dgm:spPr/>
    </dgm:pt>
    <dgm:pt modelId="{194EADEE-3E17-46D0-8292-B514C3A4B208}" type="pres">
      <dgm:prSet presAssocID="{47815D09-2C78-4B20-B159-B1E9083849D0}" presName="accentRepeatNode" presStyleLbl="solidFgAcc1" presStyleIdx="0" presStyleCnt="3"/>
      <dgm:spPr/>
    </dgm:pt>
    <dgm:pt modelId="{8FE6B8A0-D377-4312-BC28-6736B3E677B6}" type="pres">
      <dgm:prSet presAssocID="{0164139F-4895-4F25-B4D2-7D954826C9BD}" presName="text_2" presStyleLbl="node1" presStyleIdx="1" presStyleCnt="3" custScaleY="121905">
        <dgm:presLayoutVars>
          <dgm:bulletEnabled val="1"/>
        </dgm:presLayoutVars>
      </dgm:prSet>
      <dgm:spPr/>
    </dgm:pt>
    <dgm:pt modelId="{7F738580-EDCE-4C8F-B77E-98B9A0D754FB}" type="pres">
      <dgm:prSet presAssocID="{0164139F-4895-4F25-B4D2-7D954826C9BD}" presName="accent_2" presStyleCnt="0"/>
      <dgm:spPr/>
    </dgm:pt>
    <dgm:pt modelId="{93A791F3-443C-4604-83C2-AC395062555E}" type="pres">
      <dgm:prSet presAssocID="{0164139F-4895-4F25-B4D2-7D954826C9BD}" presName="accentRepeatNode" presStyleLbl="solidFgAcc1" presStyleIdx="1" presStyleCnt="3"/>
      <dgm:spPr/>
    </dgm:pt>
    <dgm:pt modelId="{8ED6C4FE-E8C2-4772-94B4-27A5F77B9A88}" type="pres">
      <dgm:prSet presAssocID="{347F4A43-7247-413D-A43C-E189352F71CB}" presName="text_3" presStyleLbl="node1" presStyleIdx="2" presStyleCnt="3" custScaleY="116089">
        <dgm:presLayoutVars>
          <dgm:bulletEnabled val="1"/>
        </dgm:presLayoutVars>
      </dgm:prSet>
      <dgm:spPr/>
    </dgm:pt>
    <dgm:pt modelId="{030D7011-978B-432A-9AE8-F71CE410F419}" type="pres">
      <dgm:prSet presAssocID="{347F4A43-7247-413D-A43C-E189352F71CB}" presName="accent_3" presStyleCnt="0"/>
      <dgm:spPr/>
    </dgm:pt>
    <dgm:pt modelId="{89A09E44-8497-4472-918F-86B37C810D38}" type="pres">
      <dgm:prSet presAssocID="{347F4A43-7247-413D-A43C-E189352F71CB}" presName="accentRepeatNode" presStyleLbl="solidFgAcc1" presStyleIdx="2" presStyleCnt="3"/>
      <dgm:spPr/>
    </dgm:pt>
  </dgm:ptLst>
  <dgm:cxnLst>
    <dgm:cxn modelId="{0ABCF51E-A9E9-43E8-B695-58324B61231B}" srcId="{ADB05CD4-C7B5-48ED-BA37-35B6037F3FF7}" destId="{0164139F-4895-4F25-B4D2-7D954826C9BD}" srcOrd="1" destOrd="0" parTransId="{DA417390-A652-4B72-B4D0-8457247F4F09}" sibTransId="{5E33410D-136F-4D82-AD31-239280835B39}"/>
    <dgm:cxn modelId="{42A7554B-1303-4098-A930-69AB64A94B51}" type="presOf" srcId="{347F4A43-7247-413D-A43C-E189352F71CB}" destId="{8ED6C4FE-E8C2-4772-94B4-27A5F77B9A88}" srcOrd="0" destOrd="0" presId="urn:microsoft.com/office/officeart/2008/layout/VerticalCurvedList"/>
    <dgm:cxn modelId="{2A96267B-D015-445B-ADCE-60E2335BF38E}" type="presOf" srcId="{ADB05CD4-C7B5-48ED-BA37-35B6037F3FF7}" destId="{6835AC0E-DE60-4D96-8C0B-38358C2BEA46}" srcOrd="0" destOrd="0" presId="urn:microsoft.com/office/officeart/2008/layout/VerticalCurvedList"/>
    <dgm:cxn modelId="{625E0992-9C0F-4101-998D-8F7A7D003F0D}" srcId="{ADB05CD4-C7B5-48ED-BA37-35B6037F3FF7}" destId="{47815D09-2C78-4B20-B159-B1E9083849D0}" srcOrd="0" destOrd="0" parTransId="{79DCCD56-3776-4EEC-B04D-90691299E5E6}" sibTransId="{7BD253FB-7AAE-418E-B1B3-478432510915}"/>
    <dgm:cxn modelId="{5668F294-09F5-424C-8660-5B07849A752D}" type="presOf" srcId="{7BD253FB-7AAE-418E-B1B3-478432510915}" destId="{3A0331BC-BEB9-4039-8DD8-4F5CB7468C43}" srcOrd="0" destOrd="0" presId="urn:microsoft.com/office/officeart/2008/layout/VerticalCurvedList"/>
    <dgm:cxn modelId="{5A40FB96-35FE-46E8-9634-135B08FA4000}" type="presOf" srcId="{47815D09-2C78-4B20-B159-B1E9083849D0}" destId="{418F8460-C431-4F17-A65B-A57BF90D383D}" srcOrd="0" destOrd="0" presId="urn:microsoft.com/office/officeart/2008/layout/VerticalCurvedList"/>
    <dgm:cxn modelId="{A77C93FE-7A14-4CF6-922F-F8DBD3D236D5}" type="presOf" srcId="{0164139F-4895-4F25-B4D2-7D954826C9BD}" destId="{8FE6B8A0-D377-4312-BC28-6736B3E677B6}" srcOrd="0" destOrd="0" presId="urn:microsoft.com/office/officeart/2008/layout/VerticalCurvedList"/>
    <dgm:cxn modelId="{3D74D6FF-FD76-493D-8DDA-9EB3C6DBC75A}" srcId="{ADB05CD4-C7B5-48ED-BA37-35B6037F3FF7}" destId="{347F4A43-7247-413D-A43C-E189352F71CB}" srcOrd="2" destOrd="0" parTransId="{DCCF60CB-0FBE-4F56-8CE7-51763FB9BBD0}" sibTransId="{26C40C14-31A5-4587-BD6D-915FDB39A3BC}"/>
    <dgm:cxn modelId="{1338857E-0FAD-4C6C-8A77-1A0CAD3B0743}" type="presParOf" srcId="{6835AC0E-DE60-4D96-8C0B-38358C2BEA46}" destId="{8E5E0E9E-D258-4265-AFEA-75FF753C8226}" srcOrd="0" destOrd="0" presId="urn:microsoft.com/office/officeart/2008/layout/VerticalCurvedList"/>
    <dgm:cxn modelId="{5071B25C-0D5A-4EE6-A2DB-8EF85C083429}" type="presParOf" srcId="{8E5E0E9E-D258-4265-AFEA-75FF753C8226}" destId="{780A2C2C-47EA-4CC8-AB84-4D13E34D9666}" srcOrd="0" destOrd="0" presId="urn:microsoft.com/office/officeart/2008/layout/VerticalCurvedList"/>
    <dgm:cxn modelId="{B0C335CE-6B1A-4E4E-8F65-A8E6C52A0DCD}" type="presParOf" srcId="{780A2C2C-47EA-4CC8-AB84-4D13E34D9666}" destId="{8E285582-054C-4470-AB08-7E570B75B1B4}" srcOrd="0" destOrd="0" presId="urn:microsoft.com/office/officeart/2008/layout/VerticalCurvedList"/>
    <dgm:cxn modelId="{BFCC82D0-1C51-4D14-B527-D05D22A99575}" type="presParOf" srcId="{780A2C2C-47EA-4CC8-AB84-4D13E34D9666}" destId="{3A0331BC-BEB9-4039-8DD8-4F5CB7468C43}" srcOrd="1" destOrd="0" presId="urn:microsoft.com/office/officeart/2008/layout/VerticalCurvedList"/>
    <dgm:cxn modelId="{4F420A2C-5A5E-4942-B9C1-5FC74CA493F4}" type="presParOf" srcId="{780A2C2C-47EA-4CC8-AB84-4D13E34D9666}" destId="{E3AACBA2-E826-42B7-95E9-921F90E51EA0}" srcOrd="2" destOrd="0" presId="urn:microsoft.com/office/officeart/2008/layout/VerticalCurvedList"/>
    <dgm:cxn modelId="{B23F3445-8851-466D-9EF9-806553DDFE70}" type="presParOf" srcId="{780A2C2C-47EA-4CC8-AB84-4D13E34D9666}" destId="{F1D607C7-1B7E-44EB-996F-831A44931C9D}" srcOrd="3" destOrd="0" presId="urn:microsoft.com/office/officeart/2008/layout/VerticalCurvedList"/>
    <dgm:cxn modelId="{2056BF35-19FC-44C1-A48B-4E50AB7831B8}" type="presParOf" srcId="{8E5E0E9E-D258-4265-AFEA-75FF753C8226}" destId="{418F8460-C431-4F17-A65B-A57BF90D383D}" srcOrd="1" destOrd="0" presId="urn:microsoft.com/office/officeart/2008/layout/VerticalCurvedList"/>
    <dgm:cxn modelId="{09F3E189-A3DA-4D1D-A462-704457708FFA}" type="presParOf" srcId="{8E5E0E9E-D258-4265-AFEA-75FF753C8226}" destId="{2972EF9F-4A39-4675-BD1C-BDB0EA72BFDF}" srcOrd="2" destOrd="0" presId="urn:microsoft.com/office/officeart/2008/layout/VerticalCurvedList"/>
    <dgm:cxn modelId="{E35D98B9-5D4B-410F-BBCE-FA35D172B645}" type="presParOf" srcId="{2972EF9F-4A39-4675-BD1C-BDB0EA72BFDF}" destId="{194EADEE-3E17-46D0-8292-B514C3A4B208}" srcOrd="0" destOrd="0" presId="urn:microsoft.com/office/officeart/2008/layout/VerticalCurvedList"/>
    <dgm:cxn modelId="{4655601E-44ED-49D0-B430-16E781AAC822}" type="presParOf" srcId="{8E5E0E9E-D258-4265-AFEA-75FF753C8226}" destId="{8FE6B8A0-D377-4312-BC28-6736B3E677B6}" srcOrd="3" destOrd="0" presId="urn:microsoft.com/office/officeart/2008/layout/VerticalCurvedList"/>
    <dgm:cxn modelId="{333AEB6A-9606-4EA2-AE10-C5734B45B6BC}" type="presParOf" srcId="{8E5E0E9E-D258-4265-AFEA-75FF753C8226}" destId="{7F738580-EDCE-4C8F-B77E-98B9A0D754FB}" srcOrd="4" destOrd="0" presId="urn:microsoft.com/office/officeart/2008/layout/VerticalCurvedList"/>
    <dgm:cxn modelId="{BA4337F7-8F62-40B1-A20D-E747D305AD7F}" type="presParOf" srcId="{7F738580-EDCE-4C8F-B77E-98B9A0D754FB}" destId="{93A791F3-443C-4604-83C2-AC395062555E}" srcOrd="0" destOrd="0" presId="urn:microsoft.com/office/officeart/2008/layout/VerticalCurvedList"/>
    <dgm:cxn modelId="{8FFC2706-DE8F-425A-8085-978D0512936A}" type="presParOf" srcId="{8E5E0E9E-D258-4265-AFEA-75FF753C8226}" destId="{8ED6C4FE-E8C2-4772-94B4-27A5F77B9A88}" srcOrd="5" destOrd="0" presId="urn:microsoft.com/office/officeart/2008/layout/VerticalCurvedList"/>
    <dgm:cxn modelId="{0BE8CDAF-920D-4782-94D4-5C63E51DBA5C}" type="presParOf" srcId="{8E5E0E9E-D258-4265-AFEA-75FF753C8226}" destId="{030D7011-978B-432A-9AE8-F71CE410F419}" srcOrd="6" destOrd="0" presId="urn:microsoft.com/office/officeart/2008/layout/VerticalCurvedList"/>
    <dgm:cxn modelId="{44A0122B-0F84-463F-972B-9AAD47FC26C5}" type="presParOf" srcId="{030D7011-978B-432A-9AE8-F71CE410F419}" destId="{89A09E44-8497-4472-918F-86B37C810D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E07F2C-663E-439A-A1EE-6619136673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3EAF4B-7D2A-47DA-8C87-FBA154040D9B}">
      <dgm:prSet custT="1"/>
      <dgm:spPr/>
      <dgm:t>
        <a:bodyPr/>
        <a:lstStyle/>
        <a:p>
          <a:pPr rtl="0"/>
          <a:r>
            <a:rPr lang="en-US" sz="2900" dirty="0"/>
            <a:t>Engagement Opportunities :</a:t>
          </a:r>
        </a:p>
      </dgm:t>
    </dgm:pt>
    <dgm:pt modelId="{74DA9F63-D141-4749-A5E6-1D34C834CC94}" type="parTrans" cxnId="{7016A3E5-39E6-42B2-AF80-1596ADCE4992}">
      <dgm:prSet/>
      <dgm:spPr/>
      <dgm:t>
        <a:bodyPr/>
        <a:lstStyle/>
        <a:p>
          <a:endParaRPr lang="en-US"/>
        </a:p>
      </dgm:t>
    </dgm:pt>
    <dgm:pt modelId="{9DCADC66-74D1-4F76-A93B-EBFF2C3CE3D9}" type="sibTrans" cxnId="{7016A3E5-39E6-42B2-AF80-1596ADCE4992}">
      <dgm:prSet/>
      <dgm:spPr/>
      <dgm:t>
        <a:bodyPr/>
        <a:lstStyle/>
        <a:p>
          <a:endParaRPr lang="en-US"/>
        </a:p>
      </dgm:t>
    </dgm:pt>
    <dgm:pt modelId="{0FEB1937-B3DA-413B-ABB7-F730C5E056EF}">
      <dgm:prSet custT="1"/>
      <dgm:spPr/>
      <dgm:t>
        <a:bodyPr/>
        <a:lstStyle/>
        <a:p>
          <a:pPr rtl="0"/>
          <a:r>
            <a:rPr lang="en-US" sz="1500" dirty="0"/>
            <a:t>SV Patient Day​</a:t>
          </a:r>
        </a:p>
      </dgm:t>
    </dgm:pt>
    <dgm:pt modelId="{3EE733BF-B67E-45D9-AAAB-FE1021F6AA48}" type="parTrans" cxnId="{935F66B0-DC5D-4773-B78C-295C6D1221F1}">
      <dgm:prSet/>
      <dgm:spPr/>
      <dgm:t>
        <a:bodyPr/>
        <a:lstStyle/>
        <a:p>
          <a:endParaRPr lang="en-US"/>
        </a:p>
      </dgm:t>
    </dgm:pt>
    <dgm:pt modelId="{F64DC5BA-45B8-4E1D-954D-F70B7F6AAB81}" type="sibTrans" cxnId="{935F66B0-DC5D-4773-B78C-295C6D1221F1}">
      <dgm:prSet/>
      <dgm:spPr/>
      <dgm:t>
        <a:bodyPr/>
        <a:lstStyle/>
        <a:p>
          <a:endParaRPr lang="en-US"/>
        </a:p>
      </dgm:t>
    </dgm:pt>
    <dgm:pt modelId="{B671FFB9-19C4-4A3B-87D5-3F55E57E63F0}">
      <dgm:prSet custT="1"/>
      <dgm:spPr/>
      <dgm:t>
        <a:bodyPr/>
        <a:lstStyle/>
        <a:p>
          <a:pPr rtl="0"/>
          <a:r>
            <a:rPr lang="en-US" sz="1500" dirty="0"/>
            <a:t>SV Chats​</a:t>
          </a:r>
        </a:p>
      </dgm:t>
    </dgm:pt>
    <dgm:pt modelId="{8781E723-30E4-4C75-86DA-958A5981348A}" type="parTrans" cxnId="{62F138E1-B883-44FF-BA36-C2DD0BA1D5C5}">
      <dgm:prSet/>
      <dgm:spPr/>
      <dgm:t>
        <a:bodyPr/>
        <a:lstStyle/>
        <a:p>
          <a:endParaRPr lang="en-US"/>
        </a:p>
      </dgm:t>
    </dgm:pt>
    <dgm:pt modelId="{2B348DDF-85D2-4BBA-B5E1-6415298BBE59}" type="sibTrans" cxnId="{62F138E1-B883-44FF-BA36-C2DD0BA1D5C5}">
      <dgm:prSet/>
      <dgm:spPr/>
      <dgm:t>
        <a:bodyPr/>
        <a:lstStyle/>
        <a:p>
          <a:endParaRPr lang="en-US"/>
        </a:p>
      </dgm:t>
    </dgm:pt>
    <dgm:pt modelId="{14EE5410-0630-4226-B421-BA7A2B81BC51}">
      <dgm:prSet custT="1"/>
      <dgm:spPr/>
      <dgm:t>
        <a:bodyPr/>
        <a:lstStyle/>
        <a:p>
          <a:pPr rtl="0"/>
          <a:r>
            <a:rPr lang="en-US" sz="1500" dirty="0"/>
            <a:t>Social Media Takeover*​</a:t>
          </a:r>
        </a:p>
      </dgm:t>
    </dgm:pt>
    <dgm:pt modelId="{C201409D-86F4-4D0C-A784-2D2F77D3490C}" type="parTrans" cxnId="{12BD2572-F9E3-4D24-ADD5-37B52A7C4262}">
      <dgm:prSet/>
      <dgm:spPr/>
      <dgm:t>
        <a:bodyPr/>
        <a:lstStyle/>
        <a:p>
          <a:endParaRPr lang="en-US"/>
        </a:p>
      </dgm:t>
    </dgm:pt>
    <dgm:pt modelId="{62EAFA65-EDFC-4137-9FC4-B6DC6E10D751}" type="sibTrans" cxnId="{12BD2572-F9E3-4D24-ADD5-37B52A7C4262}">
      <dgm:prSet/>
      <dgm:spPr/>
      <dgm:t>
        <a:bodyPr/>
        <a:lstStyle/>
        <a:p>
          <a:endParaRPr lang="en-US"/>
        </a:p>
      </dgm:t>
    </dgm:pt>
    <dgm:pt modelId="{BAA65432-F697-4F90-B8B3-A0F32EF46F65}">
      <dgm:prSet custT="1"/>
      <dgm:spPr/>
      <dgm:t>
        <a:bodyPr/>
        <a:lstStyle/>
        <a:p>
          <a:pPr rtl="0"/>
          <a:r>
            <a:rPr lang="en-US" sz="1500" dirty="0"/>
            <a:t>QI Education Spring 2022 through Cardiac Networks United*​</a:t>
          </a:r>
        </a:p>
      </dgm:t>
    </dgm:pt>
    <dgm:pt modelId="{6B5057AA-E24F-4C81-8EA7-8EC04FE16099}" type="parTrans" cxnId="{A8FCE936-3A35-4C16-A3FA-D1CF50C918A5}">
      <dgm:prSet/>
      <dgm:spPr/>
      <dgm:t>
        <a:bodyPr/>
        <a:lstStyle/>
        <a:p>
          <a:endParaRPr lang="en-US"/>
        </a:p>
      </dgm:t>
    </dgm:pt>
    <dgm:pt modelId="{18967A15-36A6-440C-9433-CF80C2293BDC}" type="sibTrans" cxnId="{A8FCE936-3A35-4C16-A3FA-D1CF50C918A5}">
      <dgm:prSet/>
      <dgm:spPr/>
      <dgm:t>
        <a:bodyPr/>
        <a:lstStyle/>
        <a:p>
          <a:endParaRPr lang="en-US"/>
        </a:p>
      </dgm:t>
    </dgm:pt>
    <dgm:pt modelId="{D249B89C-4EE3-4902-969F-0B208FE8C727}">
      <dgm:prSet custT="1"/>
      <dgm:spPr/>
      <dgm:t>
        <a:bodyPr/>
        <a:lstStyle/>
        <a:p>
          <a:pPr rtl="0"/>
          <a:r>
            <a:rPr lang="en-US" sz="1500" dirty="0"/>
            <a:t>Future opportunities for FON Workgroup participation:*​</a:t>
          </a:r>
        </a:p>
      </dgm:t>
    </dgm:pt>
    <dgm:pt modelId="{8CFBA33F-8124-400D-8B0A-95A918C06E8B}" type="parTrans" cxnId="{5D9DA8C6-8884-48F6-9820-238B0AF84DEF}">
      <dgm:prSet/>
      <dgm:spPr/>
      <dgm:t>
        <a:bodyPr/>
        <a:lstStyle/>
        <a:p>
          <a:endParaRPr lang="en-US"/>
        </a:p>
      </dgm:t>
    </dgm:pt>
    <dgm:pt modelId="{443B6485-B46B-4BC2-804C-A636DC93CA66}" type="sibTrans" cxnId="{5D9DA8C6-8884-48F6-9820-238B0AF84DEF}">
      <dgm:prSet/>
      <dgm:spPr/>
      <dgm:t>
        <a:bodyPr/>
        <a:lstStyle/>
        <a:p>
          <a:endParaRPr lang="en-US"/>
        </a:p>
      </dgm:t>
    </dgm:pt>
    <dgm:pt modelId="{1FC432E2-017F-49B9-B043-8D45BFCEEB71}">
      <dgm:prSet custT="1"/>
      <dgm:spPr/>
      <dgm:t>
        <a:bodyPr/>
        <a:lstStyle/>
        <a:p>
          <a:pPr rtl="0"/>
          <a:r>
            <a:rPr lang="en-US" sz="1500" dirty="0"/>
            <a:t>Data &amp; Analytics​</a:t>
          </a:r>
        </a:p>
      </dgm:t>
    </dgm:pt>
    <dgm:pt modelId="{F6CBF8C9-DDBB-4F9E-A337-A12A3775590A}" type="parTrans" cxnId="{FA39A818-96E8-45E5-8900-D611FD923A0A}">
      <dgm:prSet/>
      <dgm:spPr/>
      <dgm:t>
        <a:bodyPr/>
        <a:lstStyle/>
        <a:p>
          <a:endParaRPr lang="en-US"/>
        </a:p>
      </dgm:t>
    </dgm:pt>
    <dgm:pt modelId="{71B52FCA-0479-4D6C-805B-237F7A85D2FB}" type="sibTrans" cxnId="{FA39A818-96E8-45E5-8900-D611FD923A0A}">
      <dgm:prSet/>
      <dgm:spPr/>
      <dgm:t>
        <a:bodyPr/>
        <a:lstStyle/>
        <a:p>
          <a:endParaRPr lang="en-US"/>
        </a:p>
      </dgm:t>
    </dgm:pt>
    <dgm:pt modelId="{1665ADC7-ABA9-4BC7-9A57-62189CC18C69}">
      <dgm:prSet custT="1"/>
      <dgm:spPr/>
      <dgm:t>
        <a:bodyPr/>
        <a:lstStyle/>
        <a:p>
          <a:pPr rtl="0"/>
          <a:r>
            <a:rPr lang="en-US" sz="1500" dirty="0"/>
            <a:t>Quality Improvement​</a:t>
          </a:r>
        </a:p>
      </dgm:t>
    </dgm:pt>
    <dgm:pt modelId="{6D805C71-3AAD-4DE7-871D-54567F497F73}" type="parTrans" cxnId="{292CDA53-A515-4B06-BFBE-6D0FF35E613A}">
      <dgm:prSet/>
      <dgm:spPr/>
      <dgm:t>
        <a:bodyPr/>
        <a:lstStyle/>
        <a:p>
          <a:endParaRPr lang="en-US"/>
        </a:p>
      </dgm:t>
    </dgm:pt>
    <dgm:pt modelId="{00391F64-202D-4DE8-AEC8-779986DE7897}" type="sibTrans" cxnId="{292CDA53-A515-4B06-BFBE-6D0FF35E613A}">
      <dgm:prSet/>
      <dgm:spPr/>
      <dgm:t>
        <a:bodyPr/>
        <a:lstStyle/>
        <a:p>
          <a:endParaRPr lang="en-US"/>
        </a:p>
      </dgm:t>
    </dgm:pt>
    <dgm:pt modelId="{7D11FB55-8E3B-4690-899C-0D1121EC3397}">
      <dgm:prSet custT="1"/>
      <dgm:spPr/>
      <dgm:t>
        <a:bodyPr/>
        <a:lstStyle/>
        <a:p>
          <a:pPr rtl="0"/>
          <a:r>
            <a:rPr lang="en-US" sz="1500" dirty="0"/>
            <a:t>Research​</a:t>
          </a:r>
        </a:p>
      </dgm:t>
    </dgm:pt>
    <dgm:pt modelId="{8C2B27A1-EF42-473B-8627-C6E876370D0D}" type="parTrans" cxnId="{C0837D43-8552-433E-AD9B-E604B2DFC1BF}">
      <dgm:prSet/>
      <dgm:spPr/>
      <dgm:t>
        <a:bodyPr/>
        <a:lstStyle/>
        <a:p>
          <a:endParaRPr lang="en-US"/>
        </a:p>
      </dgm:t>
    </dgm:pt>
    <dgm:pt modelId="{D6548FD1-2364-4118-80B7-BCB92AEA463E}" type="sibTrans" cxnId="{C0837D43-8552-433E-AD9B-E604B2DFC1BF}">
      <dgm:prSet/>
      <dgm:spPr/>
      <dgm:t>
        <a:bodyPr/>
        <a:lstStyle/>
        <a:p>
          <a:endParaRPr lang="en-US"/>
        </a:p>
      </dgm:t>
    </dgm:pt>
    <dgm:pt modelId="{23E8BD82-EF8E-4605-A0C6-FF51C580E0F3}">
      <dgm:prSet custT="1"/>
      <dgm:spPr/>
      <dgm:t>
        <a:bodyPr/>
        <a:lstStyle/>
        <a:p>
          <a:pPr rtl="0"/>
          <a:r>
            <a:rPr lang="en-US" sz="1500" dirty="0"/>
            <a:t>Community Building &amp; Engagement​</a:t>
          </a:r>
        </a:p>
      </dgm:t>
    </dgm:pt>
    <dgm:pt modelId="{9BF2B971-695B-4B58-A1AE-FCCFAD85ECDA}" type="parTrans" cxnId="{6C27D0AF-5D3C-41F2-BEB0-C4F30DCC00FD}">
      <dgm:prSet/>
      <dgm:spPr/>
      <dgm:t>
        <a:bodyPr/>
        <a:lstStyle/>
        <a:p>
          <a:endParaRPr lang="en-US"/>
        </a:p>
      </dgm:t>
    </dgm:pt>
    <dgm:pt modelId="{298B2161-1AA5-439A-9DDF-2D706D2A435C}" type="sibTrans" cxnId="{6C27D0AF-5D3C-41F2-BEB0-C4F30DCC00FD}">
      <dgm:prSet/>
      <dgm:spPr/>
      <dgm:t>
        <a:bodyPr/>
        <a:lstStyle/>
        <a:p>
          <a:endParaRPr lang="en-US"/>
        </a:p>
      </dgm:t>
    </dgm:pt>
    <dgm:pt modelId="{EEEF5668-2C69-4F78-B585-89BEB65625EB}" type="pres">
      <dgm:prSet presAssocID="{28E07F2C-663E-439A-A1EE-6619136673A2}" presName="Name0" presStyleCnt="0">
        <dgm:presLayoutVars>
          <dgm:dir/>
          <dgm:animLvl val="lvl"/>
          <dgm:resizeHandles val="exact"/>
        </dgm:presLayoutVars>
      </dgm:prSet>
      <dgm:spPr/>
    </dgm:pt>
    <dgm:pt modelId="{186F0405-AA21-49AB-99E7-B10612FB0503}" type="pres">
      <dgm:prSet presAssocID="{773EAF4B-7D2A-47DA-8C87-FBA154040D9B}" presName="linNode" presStyleCnt="0"/>
      <dgm:spPr/>
    </dgm:pt>
    <dgm:pt modelId="{8D1B9F7D-B73C-471E-B836-A1667407BBB9}" type="pres">
      <dgm:prSet presAssocID="{773EAF4B-7D2A-47DA-8C87-FBA154040D9B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321EF4BD-C3C2-4032-9A8C-75B81903C3FB}" type="pres">
      <dgm:prSet presAssocID="{773EAF4B-7D2A-47DA-8C87-FBA154040D9B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A39A818-96E8-45E5-8900-D611FD923A0A}" srcId="{773EAF4B-7D2A-47DA-8C87-FBA154040D9B}" destId="{1FC432E2-017F-49B9-B043-8D45BFCEEB71}" srcOrd="5" destOrd="0" parTransId="{F6CBF8C9-DDBB-4F9E-A337-A12A3775590A}" sibTransId="{71B52FCA-0479-4D6C-805B-237F7A85D2FB}"/>
    <dgm:cxn modelId="{79F7391F-D3FB-4AA6-A210-670D7DAF7B29}" type="presOf" srcId="{23E8BD82-EF8E-4605-A0C6-FF51C580E0F3}" destId="{321EF4BD-C3C2-4032-9A8C-75B81903C3FB}" srcOrd="0" destOrd="8" presId="urn:microsoft.com/office/officeart/2005/8/layout/vList5"/>
    <dgm:cxn modelId="{4E560A32-C88E-4D1E-94FA-6A4493989565}" type="presOf" srcId="{28E07F2C-663E-439A-A1EE-6619136673A2}" destId="{EEEF5668-2C69-4F78-B585-89BEB65625EB}" srcOrd="0" destOrd="0" presId="urn:microsoft.com/office/officeart/2005/8/layout/vList5"/>
    <dgm:cxn modelId="{4C85DA36-3C6F-463A-9331-351FDE6F90A0}" type="presOf" srcId="{D249B89C-4EE3-4902-969F-0B208FE8C727}" destId="{321EF4BD-C3C2-4032-9A8C-75B81903C3FB}" srcOrd="0" destOrd="4" presId="urn:microsoft.com/office/officeart/2005/8/layout/vList5"/>
    <dgm:cxn modelId="{A8FCE936-3A35-4C16-A3FA-D1CF50C918A5}" srcId="{773EAF4B-7D2A-47DA-8C87-FBA154040D9B}" destId="{BAA65432-F697-4F90-B8B3-A0F32EF46F65}" srcOrd="3" destOrd="0" parTransId="{6B5057AA-E24F-4C81-8EA7-8EC04FE16099}" sibTransId="{18967A15-36A6-440C-9433-CF80C2293BDC}"/>
    <dgm:cxn modelId="{2E99D539-644F-4C0F-BA1E-85DC2CAFB893}" type="presOf" srcId="{1FC432E2-017F-49B9-B043-8D45BFCEEB71}" destId="{321EF4BD-C3C2-4032-9A8C-75B81903C3FB}" srcOrd="0" destOrd="5" presId="urn:microsoft.com/office/officeart/2005/8/layout/vList5"/>
    <dgm:cxn modelId="{E607183F-0F8E-4B38-B957-85A5B080D851}" type="presOf" srcId="{B671FFB9-19C4-4A3B-87D5-3F55E57E63F0}" destId="{321EF4BD-C3C2-4032-9A8C-75B81903C3FB}" srcOrd="0" destOrd="1" presId="urn:microsoft.com/office/officeart/2005/8/layout/vList5"/>
    <dgm:cxn modelId="{C0837D43-8552-433E-AD9B-E604B2DFC1BF}" srcId="{773EAF4B-7D2A-47DA-8C87-FBA154040D9B}" destId="{7D11FB55-8E3B-4690-899C-0D1121EC3397}" srcOrd="7" destOrd="0" parTransId="{8C2B27A1-EF42-473B-8627-C6E876370D0D}" sibTransId="{D6548FD1-2364-4118-80B7-BCB92AEA463E}"/>
    <dgm:cxn modelId="{70A6CF63-AABD-4F76-AFDB-3618D78D2DD3}" type="presOf" srcId="{14EE5410-0630-4226-B421-BA7A2B81BC51}" destId="{321EF4BD-C3C2-4032-9A8C-75B81903C3FB}" srcOrd="0" destOrd="2" presId="urn:microsoft.com/office/officeart/2005/8/layout/vList5"/>
    <dgm:cxn modelId="{8C299546-152A-4A0D-8234-6CAE795F7208}" type="presOf" srcId="{0FEB1937-B3DA-413B-ABB7-F730C5E056EF}" destId="{321EF4BD-C3C2-4032-9A8C-75B81903C3FB}" srcOrd="0" destOrd="0" presId="urn:microsoft.com/office/officeart/2005/8/layout/vList5"/>
    <dgm:cxn modelId="{12BD2572-F9E3-4D24-ADD5-37B52A7C4262}" srcId="{773EAF4B-7D2A-47DA-8C87-FBA154040D9B}" destId="{14EE5410-0630-4226-B421-BA7A2B81BC51}" srcOrd="2" destOrd="0" parTransId="{C201409D-86F4-4D0C-A784-2D2F77D3490C}" sibTransId="{62EAFA65-EDFC-4137-9FC4-B6DC6E10D751}"/>
    <dgm:cxn modelId="{292CDA53-A515-4B06-BFBE-6D0FF35E613A}" srcId="{773EAF4B-7D2A-47DA-8C87-FBA154040D9B}" destId="{1665ADC7-ABA9-4BC7-9A57-62189CC18C69}" srcOrd="6" destOrd="0" parTransId="{6D805C71-3AAD-4DE7-871D-54567F497F73}" sibTransId="{00391F64-202D-4DE8-AEC8-779986DE7897}"/>
    <dgm:cxn modelId="{83F467A7-A3BD-426C-A5C7-DC12D2CE9A9F}" type="presOf" srcId="{1665ADC7-ABA9-4BC7-9A57-62189CC18C69}" destId="{321EF4BD-C3C2-4032-9A8C-75B81903C3FB}" srcOrd="0" destOrd="6" presId="urn:microsoft.com/office/officeart/2005/8/layout/vList5"/>
    <dgm:cxn modelId="{581D01A9-D934-415F-B51D-CDF62BAD82CF}" type="presOf" srcId="{773EAF4B-7D2A-47DA-8C87-FBA154040D9B}" destId="{8D1B9F7D-B73C-471E-B836-A1667407BBB9}" srcOrd="0" destOrd="0" presId="urn:microsoft.com/office/officeart/2005/8/layout/vList5"/>
    <dgm:cxn modelId="{6C27D0AF-5D3C-41F2-BEB0-C4F30DCC00FD}" srcId="{773EAF4B-7D2A-47DA-8C87-FBA154040D9B}" destId="{23E8BD82-EF8E-4605-A0C6-FF51C580E0F3}" srcOrd="8" destOrd="0" parTransId="{9BF2B971-695B-4B58-A1AE-FCCFAD85ECDA}" sibTransId="{298B2161-1AA5-439A-9DDF-2D706D2A435C}"/>
    <dgm:cxn modelId="{935F66B0-DC5D-4773-B78C-295C6D1221F1}" srcId="{773EAF4B-7D2A-47DA-8C87-FBA154040D9B}" destId="{0FEB1937-B3DA-413B-ABB7-F730C5E056EF}" srcOrd="0" destOrd="0" parTransId="{3EE733BF-B67E-45D9-AAAB-FE1021F6AA48}" sibTransId="{F64DC5BA-45B8-4E1D-954D-F70B7F6AAB81}"/>
    <dgm:cxn modelId="{B653DFB1-BD0C-4668-9759-3D20613A58EC}" type="presOf" srcId="{BAA65432-F697-4F90-B8B3-A0F32EF46F65}" destId="{321EF4BD-C3C2-4032-9A8C-75B81903C3FB}" srcOrd="0" destOrd="3" presId="urn:microsoft.com/office/officeart/2005/8/layout/vList5"/>
    <dgm:cxn modelId="{1AC18DBA-8780-4176-A09C-48760A59ED6E}" type="presOf" srcId="{7D11FB55-8E3B-4690-899C-0D1121EC3397}" destId="{321EF4BD-C3C2-4032-9A8C-75B81903C3FB}" srcOrd="0" destOrd="7" presId="urn:microsoft.com/office/officeart/2005/8/layout/vList5"/>
    <dgm:cxn modelId="{5D9DA8C6-8884-48F6-9820-238B0AF84DEF}" srcId="{773EAF4B-7D2A-47DA-8C87-FBA154040D9B}" destId="{D249B89C-4EE3-4902-969F-0B208FE8C727}" srcOrd="4" destOrd="0" parTransId="{8CFBA33F-8124-400D-8B0A-95A918C06E8B}" sibTransId="{443B6485-B46B-4BC2-804C-A636DC93CA66}"/>
    <dgm:cxn modelId="{62F138E1-B883-44FF-BA36-C2DD0BA1D5C5}" srcId="{773EAF4B-7D2A-47DA-8C87-FBA154040D9B}" destId="{B671FFB9-19C4-4A3B-87D5-3F55E57E63F0}" srcOrd="1" destOrd="0" parTransId="{8781E723-30E4-4C75-86DA-958A5981348A}" sibTransId="{2B348DDF-85D2-4BBA-B5E1-6415298BBE59}"/>
    <dgm:cxn modelId="{7016A3E5-39E6-42B2-AF80-1596ADCE4992}" srcId="{28E07F2C-663E-439A-A1EE-6619136673A2}" destId="{773EAF4B-7D2A-47DA-8C87-FBA154040D9B}" srcOrd="0" destOrd="0" parTransId="{74DA9F63-D141-4749-A5E6-1D34C834CC94}" sibTransId="{9DCADC66-74D1-4F76-A93B-EBFF2C3CE3D9}"/>
    <dgm:cxn modelId="{88F3E55D-AAC3-4FD3-989C-5F1ED7A28447}" type="presParOf" srcId="{EEEF5668-2C69-4F78-B585-89BEB65625EB}" destId="{186F0405-AA21-49AB-99E7-B10612FB0503}" srcOrd="0" destOrd="0" presId="urn:microsoft.com/office/officeart/2005/8/layout/vList5"/>
    <dgm:cxn modelId="{970C84A7-DEDC-4E3F-9701-FE24096C0250}" type="presParOf" srcId="{186F0405-AA21-49AB-99E7-B10612FB0503}" destId="{8D1B9F7D-B73C-471E-B836-A1667407BBB9}" srcOrd="0" destOrd="0" presId="urn:microsoft.com/office/officeart/2005/8/layout/vList5"/>
    <dgm:cxn modelId="{D3171988-6BDF-41B1-875A-006EC2E14DA8}" type="presParOf" srcId="{186F0405-AA21-49AB-99E7-B10612FB0503}" destId="{321EF4BD-C3C2-4032-9A8C-75B81903C3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B05CD4-C7B5-48ED-BA37-35B6037F3FF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15D09-2C78-4B20-B159-B1E9083849D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800" dirty="0"/>
            <a:t>Total Reach: 164,169</a:t>
          </a:r>
        </a:p>
      </dgm:t>
    </dgm:pt>
    <dgm:pt modelId="{79DCCD56-3776-4EEC-B04D-90691299E5E6}" type="parTrans" cxnId="{625E0992-9C0F-4101-998D-8F7A7D003F0D}">
      <dgm:prSet/>
      <dgm:spPr/>
      <dgm:t>
        <a:bodyPr/>
        <a:lstStyle/>
        <a:p>
          <a:endParaRPr lang="en-US"/>
        </a:p>
      </dgm:t>
    </dgm:pt>
    <dgm:pt modelId="{7BD253FB-7AAE-418E-B1B3-478432510915}" type="sibTrans" cxnId="{625E0992-9C0F-4101-998D-8F7A7D003F0D}">
      <dgm:prSet/>
      <dgm:spPr/>
      <dgm:t>
        <a:bodyPr/>
        <a:lstStyle/>
        <a:p>
          <a:endParaRPr lang="en-US"/>
        </a:p>
      </dgm:t>
    </dgm:pt>
    <dgm:pt modelId="{0164139F-4895-4F25-B4D2-7D954826C9B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dirty="0"/>
            <a:t>Total Engagements: 28,185 </a:t>
          </a:r>
        </a:p>
      </dgm:t>
    </dgm:pt>
    <dgm:pt modelId="{DA417390-A652-4B72-B4D0-8457247F4F09}" type="parTrans" cxnId="{0ABCF51E-A9E9-43E8-B695-58324B61231B}">
      <dgm:prSet/>
      <dgm:spPr/>
      <dgm:t>
        <a:bodyPr/>
        <a:lstStyle/>
        <a:p>
          <a:endParaRPr lang="en-US"/>
        </a:p>
      </dgm:t>
    </dgm:pt>
    <dgm:pt modelId="{5E33410D-136F-4D82-AD31-239280835B39}" type="sibTrans" cxnId="{0ABCF51E-A9E9-43E8-B695-58324B61231B}">
      <dgm:prSet/>
      <dgm:spPr/>
      <dgm:t>
        <a:bodyPr/>
        <a:lstStyle/>
        <a:p>
          <a:endParaRPr lang="en-US"/>
        </a:p>
      </dgm:t>
    </dgm:pt>
    <dgm:pt modelId="{347F4A43-7247-413D-A43C-E189352F71CB}">
      <dgm:prSet phldrT="[Text]" custT="1"/>
      <dgm:spPr/>
      <dgm:t>
        <a:bodyPr/>
        <a:lstStyle/>
        <a:p>
          <a:r>
            <a:rPr lang="en-US" sz="2800" dirty="0"/>
            <a:t>Total Followers: 2,773 </a:t>
          </a:r>
        </a:p>
      </dgm:t>
    </dgm:pt>
    <dgm:pt modelId="{DCCF60CB-0FBE-4F56-8CE7-51763FB9BBD0}" type="parTrans" cxnId="{3D74D6FF-FD76-493D-8DDA-9EB3C6DBC75A}">
      <dgm:prSet/>
      <dgm:spPr/>
      <dgm:t>
        <a:bodyPr/>
        <a:lstStyle/>
        <a:p>
          <a:endParaRPr lang="en-US"/>
        </a:p>
      </dgm:t>
    </dgm:pt>
    <dgm:pt modelId="{26C40C14-31A5-4587-BD6D-915FDB39A3BC}" type="sibTrans" cxnId="{3D74D6FF-FD76-493D-8DDA-9EB3C6DBC75A}">
      <dgm:prSet/>
      <dgm:spPr/>
      <dgm:t>
        <a:bodyPr/>
        <a:lstStyle/>
        <a:p>
          <a:endParaRPr lang="en-US"/>
        </a:p>
      </dgm:t>
    </dgm:pt>
    <dgm:pt modelId="{6835AC0E-DE60-4D96-8C0B-38358C2BEA46}" type="pres">
      <dgm:prSet presAssocID="{ADB05CD4-C7B5-48ED-BA37-35B6037F3FF7}" presName="Name0" presStyleCnt="0">
        <dgm:presLayoutVars>
          <dgm:chMax val="7"/>
          <dgm:chPref val="7"/>
          <dgm:dir/>
        </dgm:presLayoutVars>
      </dgm:prSet>
      <dgm:spPr/>
    </dgm:pt>
    <dgm:pt modelId="{8E5E0E9E-D258-4265-AFEA-75FF753C8226}" type="pres">
      <dgm:prSet presAssocID="{ADB05CD4-C7B5-48ED-BA37-35B6037F3FF7}" presName="Name1" presStyleCnt="0"/>
      <dgm:spPr/>
    </dgm:pt>
    <dgm:pt modelId="{780A2C2C-47EA-4CC8-AB84-4D13E34D9666}" type="pres">
      <dgm:prSet presAssocID="{ADB05CD4-C7B5-48ED-BA37-35B6037F3FF7}" presName="cycle" presStyleCnt="0"/>
      <dgm:spPr/>
    </dgm:pt>
    <dgm:pt modelId="{8E285582-054C-4470-AB08-7E570B75B1B4}" type="pres">
      <dgm:prSet presAssocID="{ADB05CD4-C7B5-48ED-BA37-35B6037F3FF7}" presName="srcNode" presStyleLbl="node1" presStyleIdx="0" presStyleCnt="3"/>
      <dgm:spPr/>
    </dgm:pt>
    <dgm:pt modelId="{3A0331BC-BEB9-4039-8DD8-4F5CB7468C43}" type="pres">
      <dgm:prSet presAssocID="{ADB05CD4-C7B5-48ED-BA37-35B6037F3FF7}" presName="conn" presStyleLbl="parChTrans1D2" presStyleIdx="0" presStyleCnt="1"/>
      <dgm:spPr/>
    </dgm:pt>
    <dgm:pt modelId="{E3AACBA2-E826-42B7-95E9-921F90E51EA0}" type="pres">
      <dgm:prSet presAssocID="{ADB05CD4-C7B5-48ED-BA37-35B6037F3FF7}" presName="extraNode" presStyleLbl="node1" presStyleIdx="0" presStyleCnt="3"/>
      <dgm:spPr/>
    </dgm:pt>
    <dgm:pt modelId="{F1D607C7-1B7E-44EB-996F-831A44931C9D}" type="pres">
      <dgm:prSet presAssocID="{ADB05CD4-C7B5-48ED-BA37-35B6037F3FF7}" presName="dstNode" presStyleLbl="node1" presStyleIdx="0" presStyleCnt="3"/>
      <dgm:spPr/>
    </dgm:pt>
    <dgm:pt modelId="{418F8460-C431-4F17-A65B-A57BF90D383D}" type="pres">
      <dgm:prSet presAssocID="{47815D09-2C78-4B20-B159-B1E9083849D0}" presName="text_1" presStyleLbl="node1" presStyleIdx="0" presStyleCnt="3" custScaleY="144569">
        <dgm:presLayoutVars>
          <dgm:bulletEnabled val="1"/>
        </dgm:presLayoutVars>
      </dgm:prSet>
      <dgm:spPr/>
    </dgm:pt>
    <dgm:pt modelId="{2972EF9F-4A39-4675-BD1C-BDB0EA72BFDF}" type="pres">
      <dgm:prSet presAssocID="{47815D09-2C78-4B20-B159-B1E9083849D0}" presName="accent_1" presStyleCnt="0"/>
      <dgm:spPr/>
    </dgm:pt>
    <dgm:pt modelId="{194EADEE-3E17-46D0-8292-B514C3A4B208}" type="pres">
      <dgm:prSet presAssocID="{47815D09-2C78-4B20-B159-B1E9083849D0}" presName="accentRepeatNode" presStyleLbl="solidFgAcc1" presStyleIdx="0" presStyleCnt="3"/>
      <dgm:spPr/>
    </dgm:pt>
    <dgm:pt modelId="{8FE6B8A0-D377-4312-BC28-6736B3E677B6}" type="pres">
      <dgm:prSet presAssocID="{0164139F-4895-4F25-B4D2-7D954826C9BD}" presName="text_2" presStyleLbl="node1" presStyleIdx="1" presStyleCnt="3" custScaleY="100086">
        <dgm:presLayoutVars>
          <dgm:bulletEnabled val="1"/>
        </dgm:presLayoutVars>
      </dgm:prSet>
      <dgm:spPr/>
    </dgm:pt>
    <dgm:pt modelId="{7F738580-EDCE-4C8F-B77E-98B9A0D754FB}" type="pres">
      <dgm:prSet presAssocID="{0164139F-4895-4F25-B4D2-7D954826C9BD}" presName="accent_2" presStyleCnt="0"/>
      <dgm:spPr/>
    </dgm:pt>
    <dgm:pt modelId="{93A791F3-443C-4604-83C2-AC395062555E}" type="pres">
      <dgm:prSet presAssocID="{0164139F-4895-4F25-B4D2-7D954826C9BD}" presName="accentRepeatNode" presStyleLbl="solidFgAcc1" presStyleIdx="1" presStyleCnt="3"/>
      <dgm:spPr/>
    </dgm:pt>
    <dgm:pt modelId="{8ED6C4FE-E8C2-4772-94B4-27A5F77B9A88}" type="pres">
      <dgm:prSet presAssocID="{347F4A43-7247-413D-A43C-E189352F71CB}" presName="text_3" presStyleLbl="node1" presStyleIdx="2" presStyleCnt="3" custScaleY="144569">
        <dgm:presLayoutVars>
          <dgm:bulletEnabled val="1"/>
        </dgm:presLayoutVars>
      </dgm:prSet>
      <dgm:spPr/>
    </dgm:pt>
    <dgm:pt modelId="{030D7011-978B-432A-9AE8-F71CE410F419}" type="pres">
      <dgm:prSet presAssocID="{347F4A43-7247-413D-A43C-E189352F71CB}" presName="accent_3" presStyleCnt="0"/>
      <dgm:spPr/>
    </dgm:pt>
    <dgm:pt modelId="{89A09E44-8497-4472-918F-86B37C810D38}" type="pres">
      <dgm:prSet presAssocID="{347F4A43-7247-413D-A43C-E189352F71CB}" presName="accentRepeatNode" presStyleLbl="solidFgAcc1" presStyleIdx="2" presStyleCnt="3"/>
      <dgm:spPr/>
    </dgm:pt>
  </dgm:ptLst>
  <dgm:cxnLst>
    <dgm:cxn modelId="{0ABCF51E-A9E9-43E8-B695-58324B61231B}" srcId="{ADB05CD4-C7B5-48ED-BA37-35B6037F3FF7}" destId="{0164139F-4895-4F25-B4D2-7D954826C9BD}" srcOrd="1" destOrd="0" parTransId="{DA417390-A652-4B72-B4D0-8457247F4F09}" sibTransId="{5E33410D-136F-4D82-AD31-239280835B39}"/>
    <dgm:cxn modelId="{5293628F-03BB-4D84-82DC-0F7B4B48729D}" type="presOf" srcId="{0164139F-4895-4F25-B4D2-7D954826C9BD}" destId="{8FE6B8A0-D377-4312-BC28-6736B3E677B6}" srcOrd="0" destOrd="0" presId="urn:microsoft.com/office/officeart/2008/layout/VerticalCurvedList"/>
    <dgm:cxn modelId="{9F7AAF90-16FF-4AC8-9D1C-3D664F527EBF}" type="presOf" srcId="{7BD253FB-7AAE-418E-B1B3-478432510915}" destId="{3A0331BC-BEB9-4039-8DD8-4F5CB7468C43}" srcOrd="0" destOrd="0" presId="urn:microsoft.com/office/officeart/2008/layout/VerticalCurvedList"/>
    <dgm:cxn modelId="{625E0992-9C0F-4101-998D-8F7A7D003F0D}" srcId="{ADB05CD4-C7B5-48ED-BA37-35B6037F3FF7}" destId="{47815D09-2C78-4B20-B159-B1E9083849D0}" srcOrd="0" destOrd="0" parTransId="{79DCCD56-3776-4EEC-B04D-90691299E5E6}" sibTransId="{7BD253FB-7AAE-418E-B1B3-478432510915}"/>
    <dgm:cxn modelId="{16F2CF99-7313-489D-9715-07805540B1AD}" type="presOf" srcId="{347F4A43-7247-413D-A43C-E189352F71CB}" destId="{8ED6C4FE-E8C2-4772-94B4-27A5F77B9A88}" srcOrd="0" destOrd="0" presId="urn:microsoft.com/office/officeart/2008/layout/VerticalCurvedList"/>
    <dgm:cxn modelId="{C3DBE4BB-8F1D-4484-94EF-D28FD46A5553}" type="presOf" srcId="{47815D09-2C78-4B20-B159-B1E9083849D0}" destId="{418F8460-C431-4F17-A65B-A57BF90D383D}" srcOrd="0" destOrd="0" presId="urn:microsoft.com/office/officeart/2008/layout/VerticalCurvedList"/>
    <dgm:cxn modelId="{E0960ADE-814C-4AB8-944F-946A5533E52F}" type="presOf" srcId="{ADB05CD4-C7B5-48ED-BA37-35B6037F3FF7}" destId="{6835AC0E-DE60-4D96-8C0B-38358C2BEA46}" srcOrd="0" destOrd="0" presId="urn:microsoft.com/office/officeart/2008/layout/VerticalCurvedList"/>
    <dgm:cxn modelId="{3D74D6FF-FD76-493D-8DDA-9EB3C6DBC75A}" srcId="{ADB05CD4-C7B5-48ED-BA37-35B6037F3FF7}" destId="{347F4A43-7247-413D-A43C-E189352F71CB}" srcOrd="2" destOrd="0" parTransId="{DCCF60CB-0FBE-4F56-8CE7-51763FB9BBD0}" sibTransId="{26C40C14-31A5-4587-BD6D-915FDB39A3BC}"/>
    <dgm:cxn modelId="{1639E4F3-F27A-478E-BE29-A203CE655FDE}" type="presParOf" srcId="{6835AC0E-DE60-4D96-8C0B-38358C2BEA46}" destId="{8E5E0E9E-D258-4265-AFEA-75FF753C8226}" srcOrd="0" destOrd="0" presId="urn:microsoft.com/office/officeart/2008/layout/VerticalCurvedList"/>
    <dgm:cxn modelId="{5D02255F-8831-4ED1-9B36-5F22D8BD70E0}" type="presParOf" srcId="{8E5E0E9E-D258-4265-AFEA-75FF753C8226}" destId="{780A2C2C-47EA-4CC8-AB84-4D13E34D9666}" srcOrd="0" destOrd="0" presId="urn:microsoft.com/office/officeart/2008/layout/VerticalCurvedList"/>
    <dgm:cxn modelId="{F5617087-DF2F-44E6-98D6-748384F3FAE5}" type="presParOf" srcId="{780A2C2C-47EA-4CC8-AB84-4D13E34D9666}" destId="{8E285582-054C-4470-AB08-7E570B75B1B4}" srcOrd="0" destOrd="0" presId="urn:microsoft.com/office/officeart/2008/layout/VerticalCurvedList"/>
    <dgm:cxn modelId="{84A16432-4E69-4A03-8696-46BC9B36738D}" type="presParOf" srcId="{780A2C2C-47EA-4CC8-AB84-4D13E34D9666}" destId="{3A0331BC-BEB9-4039-8DD8-4F5CB7468C43}" srcOrd="1" destOrd="0" presId="urn:microsoft.com/office/officeart/2008/layout/VerticalCurvedList"/>
    <dgm:cxn modelId="{741205AC-21E1-4DCF-891E-060C0D8E45E5}" type="presParOf" srcId="{780A2C2C-47EA-4CC8-AB84-4D13E34D9666}" destId="{E3AACBA2-E826-42B7-95E9-921F90E51EA0}" srcOrd="2" destOrd="0" presId="urn:microsoft.com/office/officeart/2008/layout/VerticalCurvedList"/>
    <dgm:cxn modelId="{FED0C83D-B741-429E-95D1-C4DFA80F8544}" type="presParOf" srcId="{780A2C2C-47EA-4CC8-AB84-4D13E34D9666}" destId="{F1D607C7-1B7E-44EB-996F-831A44931C9D}" srcOrd="3" destOrd="0" presId="urn:microsoft.com/office/officeart/2008/layout/VerticalCurvedList"/>
    <dgm:cxn modelId="{EE165788-12CC-45CB-93C6-20275AF6A190}" type="presParOf" srcId="{8E5E0E9E-D258-4265-AFEA-75FF753C8226}" destId="{418F8460-C431-4F17-A65B-A57BF90D383D}" srcOrd="1" destOrd="0" presId="urn:microsoft.com/office/officeart/2008/layout/VerticalCurvedList"/>
    <dgm:cxn modelId="{E5B401DB-C134-49E4-BFFA-659165350906}" type="presParOf" srcId="{8E5E0E9E-D258-4265-AFEA-75FF753C8226}" destId="{2972EF9F-4A39-4675-BD1C-BDB0EA72BFDF}" srcOrd="2" destOrd="0" presId="urn:microsoft.com/office/officeart/2008/layout/VerticalCurvedList"/>
    <dgm:cxn modelId="{F74B9563-AC5E-49B5-87D0-1CC424F8D716}" type="presParOf" srcId="{2972EF9F-4A39-4675-BD1C-BDB0EA72BFDF}" destId="{194EADEE-3E17-46D0-8292-B514C3A4B208}" srcOrd="0" destOrd="0" presId="urn:microsoft.com/office/officeart/2008/layout/VerticalCurvedList"/>
    <dgm:cxn modelId="{9D19B6B4-416F-47DE-91AB-079AA6014796}" type="presParOf" srcId="{8E5E0E9E-D258-4265-AFEA-75FF753C8226}" destId="{8FE6B8A0-D377-4312-BC28-6736B3E677B6}" srcOrd="3" destOrd="0" presId="urn:microsoft.com/office/officeart/2008/layout/VerticalCurvedList"/>
    <dgm:cxn modelId="{4402E2CA-5245-4D9A-89FE-14B84BF2FD3F}" type="presParOf" srcId="{8E5E0E9E-D258-4265-AFEA-75FF753C8226}" destId="{7F738580-EDCE-4C8F-B77E-98B9A0D754FB}" srcOrd="4" destOrd="0" presId="urn:microsoft.com/office/officeart/2008/layout/VerticalCurvedList"/>
    <dgm:cxn modelId="{8B2CAA2C-F1D4-48BD-92EB-52C91766E595}" type="presParOf" srcId="{7F738580-EDCE-4C8F-B77E-98B9A0D754FB}" destId="{93A791F3-443C-4604-83C2-AC395062555E}" srcOrd="0" destOrd="0" presId="urn:microsoft.com/office/officeart/2008/layout/VerticalCurvedList"/>
    <dgm:cxn modelId="{B78F36D9-84F3-4A01-9EA7-49AABA17868F}" type="presParOf" srcId="{8E5E0E9E-D258-4265-AFEA-75FF753C8226}" destId="{8ED6C4FE-E8C2-4772-94B4-27A5F77B9A88}" srcOrd="5" destOrd="0" presId="urn:microsoft.com/office/officeart/2008/layout/VerticalCurvedList"/>
    <dgm:cxn modelId="{0B91CA0A-F929-4299-9C56-31D8C430929C}" type="presParOf" srcId="{8E5E0E9E-D258-4265-AFEA-75FF753C8226}" destId="{030D7011-978B-432A-9AE8-F71CE410F419}" srcOrd="6" destOrd="0" presId="urn:microsoft.com/office/officeart/2008/layout/VerticalCurvedList"/>
    <dgm:cxn modelId="{2FE02F8C-D2BF-4F31-B01E-BB2D9D10251B}" type="presParOf" srcId="{030D7011-978B-432A-9AE8-F71CE410F419}" destId="{89A09E44-8497-4472-918F-86B37C810D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D7A52-41D0-44F7-9C5E-B16297F3CFB1}">
      <dsp:nvSpPr>
        <dsp:cNvPr id="0" name=""/>
        <dsp:cNvSpPr/>
      </dsp:nvSpPr>
      <dsp:spPr>
        <a:xfrm>
          <a:off x="0" y="0"/>
          <a:ext cx="7257660" cy="435459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24 year old young man with HLHS (MA, AA) surgically palliated to a Lateral Tunnel Fenestrated Fontan who developed progressive severe dilation of the </a:t>
          </a:r>
          <a:r>
            <a:rPr lang="en-US" sz="2600" kern="12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neoaorta</a:t>
          </a:r>
          <a:r>
            <a:rPr lang="en-US" sz="26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with LPA compression (LPA stent), </a:t>
          </a:r>
          <a:r>
            <a:rPr lang="en-US" sz="2600" kern="12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neoaortic</a:t>
          </a:r>
          <a:r>
            <a:rPr lang="en-US" sz="26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valve leakage, ventricular dysfunction, and ventricular ectopy who is now s/p aortic arch replacement (24/12/8 </a:t>
          </a:r>
          <a:r>
            <a:rPr lang="en-US" sz="2600" kern="12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Gelweave</a:t>
          </a:r>
          <a:r>
            <a:rPr lang="en-US" sz="26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coated </a:t>
          </a:r>
          <a:r>
            <a:rPr lang="en-US" sz="2600" kern="12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dacron</a:t>
          </a:r>
          <a:r>
            <a:rPr lang="en-US" sz="26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graft), Bentall aortic root/valve/ascending aortic replacement (27/29mm </a:t>
          </a:r>
          <a:r>
            <a:rPr lang="en-US" sz="2600" kern="12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OnX</a:t>
          </a:r>
          <a:r>
            <a:rPr lang="en-US" sz="26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mechanical valve composite root graft), and left pulmonary </a:t>
          </a:r>
          <a:r>
            <a:rPr lang="en-US" sz="2600" kern="1200" dirty="0" err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arterioplasty</a:t>
          </a:r>
          <a:r>
            <a:rPr lang="en-US" sz="26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0" y="0"/>
        <a:ext cx="7257660" cy="4354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331BC-BEB9-4039-8DD8-4F5CB7468C43}">
      <dsp:nvSpPr>
        <dsp:cNvPr id="0" name=""/>
        <dsp:cNvSpPr/>
      </dsp:nvSpPr>
      <dsp:spPr>
        <a:xfrm>
          <a:off x="-2224753" y="-344168"/>
          <a:ext cx="2657923" cy="2657923"/>
        </a:xfrm>
        <a:prstGeom prst="blockArc">
          <a:avLst>
            <a:gd name="adj1" fmla="val 18900000"/>
            <a:gd name="adj2" fmla="val 2700000"/>
            <a:gd name="adj3" fmla="val 81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F8460-C431-4F17-A65B-A57BF90D383D}">
      <dsp:nvSpPr>
        <dsp:cNvPr id="0" name=""/>
        <dsp:cNvSpPr/>
      </dsp:nvSpPr>
      <dsp:spPr>
        <a:xfrm>
          <a:off x="278451" y="133307"/>
          <a:ext cx="3013425" cy="521219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7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Total Reach: 164,169</a:t>
          </a:r>
        </a:p>
      </dsp:txBody>
      <dsp:txXfrm>
        <a:off x="278451" y="133307"/>
        <a:ext cx="3013425" cy="521219"/>
      </dsp:txXfrm>
    </dsp:sp>
    <dsp:sp modelId="{194EADEE-3E17-46D0-8292-B514C3A4B208}">
      <dsp:nvSpPr>
        <dsp:cNvPr id="0" name=""/>
        <dsp:cNvSpPr/>
      </dsp:nvSpPr>
      <dsp:spPr>
        <a:xfrm>
          <a:off x="32253" y="147718"/>
          <a:ext cx="492396" cy="492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6B8A0-D377-4312-BC28-6736B3E677B6}">
      <dsp:nvSpPr>
        <dsp:cNvPr id="0" name=""/>
        <dsp:cNvSpPr/>
      </dsp:nvSpPr>
      <dsp:spPr>
        <a:xfrm>
          <a:off x="421640" y="744690"/>
          <a:ext cx="2870236" cy="48020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7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Total Engagements: 28,185 </a:t>
          </a:r>
        </a:p>
      </dsp:txBody>
      <dsp:txXfrm>
        <a:off x="421640" y="744690"/>
        <a:ext cx="2870236" cy="480204"/>
      </dsp:txXfrm>
    </dsp:sp>
    <dsp:sp modelId="{93A791F3-443C-4604-83C2-AC395062555E}">
      <dsp:nvSpPr>
        <dsp:cNvPr id="0" name=""/>
        <dsp:cNvSpPr/>
      </dsp:nvSpPr>
      <dsp:spPr>
        <a:xfrm>
          <a:off x="175441" y="738594"/>
          <a:ext cx="492396" cy="492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6C4FE-E8C2-4772-94B4-27A5F77B9A88}">
      <dsp:nvSpPr>
        <dsp:cNvPr id="0" name=""/>
        <dsp:cNvSpPr/>
      </dsp:nvSpPr>
      <dsp:spPr>
        <a:xfrm>
          <a:off x="278451" y="1347021"/>
          <a:ext cx="3013425" cy="457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67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Total Followers: 2,773 </a:t>
          </a:r>
        </a:p>
      </dsp:txBody>
      <dsp:txXfrm>
        <a:off x="278451" y="1347021"/>
        <a:ext cx="3013425" cy="457294"/>
      </dsp:txXfrm>
    </dsp:sp>
    <dsp:sp modelId="{89A09E44-8497-4472-918F-86B37C810D38}">
      <dsp:nvSpPr>
        <dsp:cNvPr id="0" name=""/>
        <dsp:cNvSpPr/>
      </dsp:nvSpPr>
      <dsp:spPr>
        <a:xfrm>
          <a:off x="32253" y="1329470"/>
          <a:ext cx="492396" cy="492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EF4BD-C3C2-4032-9A8C-75B81903C3FB}">
      <dsp:nvSpPr>
        <dsp:cNvPr id="0" name=""/>
        <dsp:cNvSpPr/>
      </dsp:nvSpPr>
      <dsp:spPr>
        <a:xfrm rot="5400000">
          <a:off x="4186025" y="-936402"/>
          <a:ext cx="2647827" cy="51858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SV Patient Day​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SV Chats​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Social Media Takeover*​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QI Education Spring 2022 through Cardiac Networks United*​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Future opportunities for FON Workgroup participation:*​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Data &amp; Analytics​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Quality Improvement​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Research​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Community Building &amp; Engagement​</a:t>
          </a:r>
        </a:p>
      </dsp:txBody>
      <dsp:txXfrm rot="-5400000">
        <a:off x="2917026" y="461853"/>
        <a:ext cx="5056569" cy="2389315"/>
      </dsp:txXfrm>
    </dsp:sp>
    <dsp:sp modelId="{8D1B9F7D-B73C-471E-B836-A1667407BBB9}">
      <dsp:nvSpPr>
        <dsp:cNvPr id="0" name=""/>
        <dsp:cNvSpPr/>
      </dsp:nvSpPr>
      <dsp:spPr>
        <a:xfrm>
          <a:off x="0" y="1617"/>
          <a:ext cx="2917026" cy="3309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Engagement Opportunities :</a:t>
          </a:r>
        </a:p>
      </dsp:txBody>
      <dsp:txXfrm>
        <a:off x="142397" y="144014"/>
        <a:ext cx="2632232" cy="3024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331BC-BEB9-4039-8DD8-4F5CB7468C43}">
      <dsp:nvSpPr>
        <dsp:cNvPr id="0" name=""/>
        <dsp:cNvSpPr/>
      </dsp:nvSpPr>
      <dsp:spPr>
        <a:xfrm>
          <a:off x="-4647800" y="-712536"/>
          <a:ext cx="5536328" cy="5536328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F8460-C431-4F17-A65B-A57BF90D383D}">
      <dsp:nvSpPr>
        <dsp:cNvPr id="0" name=""/>
        <dsp:cNvSpPr/>
      </dsp:nvSpPr>
      <dsp:spPr>
        <a:xfrm>
          <a:off x="571444" y="227891"/>
          <a:ext cx="10067347" cy="118872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66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Total Reach: 164,169</a:t>
          </a:r>
        </a:p>
      </dsp:txBody>
      <dsp:txXfrm>
        <a:off x="571444" y="227891"/>
        <a:ext cx="10067347" cy="1188720"/>
      </dsp:txXfrm>
    </dsp:sp>
    <dsp:sp modelId="{194EADEE-3E17-46D0-8292-B514C3A4B208}">
      <dsp:nvSpPr>
        <dsp:cNvPr id="0" name=""/>
        <dsp:cNvSpPr/>
      </dsp:nvSpPr>
      <dsp:spPr>
        <a:xfrm>
          <a:off x="57537" y="308344"/>
          <a:ext cx="1027814" cy="1027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6B8A0-D377-4312-BC28-6736B3E677B6}">
      <dsp:nvSpPr>
        <dsp:cNvPr id="0" name=""/>
        <dsp:cNvSpPr/>
      </dsp:nvSpPr>
      <dsp:spPr>
        <a:xfrm>
          <a:off x="870333" y="1644148"/>
          <a:ext cx="9768459" cy="82295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66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Total Engagements: 28,185 </a:t>
          </a:r>
        </a:p>
      </dsp:txBody>
      <dsp:txXfrm>
        <a:off x="870333" y="1644148"/>
        <a:ext cx="9768459" cy="822958"/>
      </dsp:txXfrm>
    </dsp:sp>
    <dsp:sp modelId="{93A791F3-443C-4604-83C2-AC395062555E}">
      <dsp:nvSpPr>
        <dsp:cNvPr id="0" name=""/>
        <dsp:cNvSpPr/>
      </dsp:nvSpPr>
      <dsp:spPr>
        <a:xfrm>
          <a:off x="356426" y="1541721"/>
          <a:ext cx="1027814" cy="1027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6C4FE-E8C2-4772-94B4-27A5F77B9A88}">
      <dsp:nvSpPr>
        <dsp:cNvPr id="0" name=""/>
        <dsp:cNvSpPr/>
      </dsp:nvSpPr>
      <dsp:spPr>
        <a:xfrm>
          <a:off x="571444" y="2694644"/>
          <a:ext cx="10067347" cy="1188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66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Total Followers: 2,773 </a:t>
          </a:r>
        </a:p>
      </dsp:txBody>
      <dsp:txXfrm>
        <a:off x="571444" y="2694644"/>
        <a:ext cx="10067347" cy="1188720"/>
      </dsp:txXfrm>
    </dsp:sp>
    <dsp:sp modelId="{89A09E44-8497-4472-918F-86B37C810D38}">
      <dsp:nvSpPr>
        <dsp:cNvPr id="0" name=""/>
        <dsp:cNvSpPr/>
      </dsp:nvSpPr>
      <dsp:spPr>
        <a:xfrm>
          <a:off x="57537" y="2775097"/>
          <a:ext cx="1027814" cy="1027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5ED89-4061-3642-AA27-68B2DD0FA56A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607B0-6FD1-5442-BF64-120D997F8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2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6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50786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753760"/>
            <a:ext cx="8587946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400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Presentation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51470" y="3045046"/>
            <a:ext cx="8686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3243648"/>
            <a:ext cx="8686800" cy="83408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Click to edit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04" y="5531058"/>
            <a:ext cx="2802995" cy="8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951470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art Placeholder 5"/>
          <p:cNvSpPr>
            <a:spLocks noGrp="1"/>
          </p:cNvSpPr>
          <p:nvPr>
            <p:ph type="chart" sz="quarter" idx="16"/>
          </p:nvPr>
        </p:nvSpPr>
        <p:spPr>
          <a:xfrm>
            <a:off x="4459760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459760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7968051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968051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4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760942" cy="5912427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59795" y="0"/>
            <a:ext cx="3332206" cy="60177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1" y="568411"/>
            <a:ext cx="2322513" cy="490563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17742"/>
            <a:ext cx="87609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11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760942" cy="5891645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59794" y="4040659"/>
            <a:ext cx="3332206" cy="19770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0" y="6017743"/>
            <a:ext cx="12192000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8859794" y="0"/>
            <a:ext cx="3332206" cy="39244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0" y="577704"/>
            <a:ext cx="2322513" cy="279569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 b="0" i="1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12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25611"/>
            <a:ext cx="4658497" cy="4845254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794422" y="5115697"/>
            <a:ext cx="7397578" cy="902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794422" y="0"/>
            <a:ext cx="7397578" cy="4967304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4658497" cy="9020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017741"/>
            <a:ext cx="46584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37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4096264"/>
            <a:ext cx="8648700" cy="173672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Subhead to go here.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1606376"/>
            <a:ext cx="8686800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000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51470" y="3876397"/>
            <a:ext cx="8686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75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951470" y="1895559"/>
            <a:ext cx="9356725" cy="872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4"/>
          <p:cNvSpPr>
            <a:spLocks noGrp="1"/>
          </p:cNvSpPr>
          <p:nvPr>
            <p:ph sz="quarter" idx="16"/>
          </p:nvPr>
        </p:nvSpPr>
        <p:spPr>
          <a:xfrm>
            <a:off x="951470" y="2917479"/>
            <a:ext cx="9356725" cy="2039937"/>
          </a:xfrm>
          <a:prstGeom prst="rect">
            <a:avLst/>
          </a:prstGeom>
        </p:spPr>
        <p:txBody>
          <a:bodyPr/>
          <a:lstStyle>
            <a:lvl1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1pPr>
            <a:lvl2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2pPr>
            <a:lvl3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3pPr>
            <a:lvl4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4pPr>
            <a:lvl5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92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951470" y="1731149"/>
            <a:ext cx="8686800" cy="3322765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88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951470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art Placeholder 5"/>
          <p:cNvSpPr>
            <a:spLocks noGrp="1"/>
          </p:cNvSpPr>
          <p:nvPr>
            <p:ph type="chart" sz="quarter" idx="16"/>
          </p:nvPr>
        </p:nvSpPr>
        <p:spPr>
          <a:xfrm>
            <a:off x="4459760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7968051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459760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968051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29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760942" cy="6017742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59795" y="0"/>
            <a:ext cx="3332206" cy="60177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1" y="568411"/>
            <a:ext cx="2322513" cy="490563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17742"/>
            <a:ext cx="87609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15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760942" cy="5922818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59794" y="4040658"/>
            <a:ext cx="3332206" cy="19770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859794" y="0"/>
            <a:ext cx="3332206" cy="39244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0" y="577704"/>
            <a:ext cx="2322513" cy="279569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 b="0" i="1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0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5078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753760"/>
            <a:ext cx="8587946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400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3243648"/>
            <a:ext cx="8686800" cy="83408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Click to edit subtitle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51470" y="3045046"/>
            <a:ext cx="8686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04" y="5531058"/>
            <a:ext cx="2802995" cy="8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90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36001"/>
            <a:ext cx="4658497" cy="4814163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794422" y="5115697"/>
            <a:ext cx="7397578" cy="902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794422" y="0"/>
            <a:ext cx="7397578" cy="4967304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4658497" cy="9020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4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4096264"/>
            <a:ext cx="8648700" cy="173672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Subhead to go here.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1606376"/>
            <a:ext cx="8648700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000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51470" y="3876397"/>
            <a:ext cx="8686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824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951470" y="1895559"/>
            <a:ext cx="9356725" cy="872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4"/>
          <p:cNvSpPr>
            <a:spLocks noGrp="1"/>
          </p:cNvSpPr>
          <p:nvPr>
            <p:ph sz="quarter" idx="16"/>
          </p:nvPr>
        </p:nvSpPr>
        <p:spPr>
          <a:xfrm>
            <a:off x="951470" y="2917479"/>
            <a:ext cx="9356725" cy="2039937"/>
          </a:xfrm>
          <a:prstGeom prst="rect">
            <a:avLst/>
          </a:prstGeom>
        </p:spPr>
        <p:txBody>
          <a:bodyPr/>
          <a:lstStyle>
            <a:lvl1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1pPr>
            <a:lvl2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2pPr>
            <a:lvl3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3pPr>
            <a:lvl4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4pPr>
            <a:lvl5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17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951470" y="1731149"/>
            <a:ext cx="8686800" cy="3322765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22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951470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art Placeholder 5"/>
          <p:cNvSpPr>
            <a:spLocks noGrp="1"/>
          </p:cNvSpPr>
          <p:nvPr>
            <p:ph type="chart" sz="quarter" idx="16"/>
          </p:nvPr>
        </p:nvSpPr>
        <p:spPr>
          <a:xfrm>
            <a:off x="4459760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7968051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459760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968051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35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760942" cy="5891645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59795" y="0"/>
            <a:ext cx="3332206" cy="60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1" y="568411"/>
            <a:ext cx="2322513" cy="490563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17742"/>
            <a:ext cx="87609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0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8760942" cy="5891645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59794" y="4040658"/>
            <a:ext cx="3332206" cy="19770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859794" y="0"/>
            <a:ext cx="3332206" cy="39244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0" y="577704"/>
            <a:ext cx="2322513" cy="279569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 b="0" i="1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41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36001"/>
            <a:ext cx="4658497" cy="4814163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794422" y="5115697"/>
            <a:ext cx="7397578" cy="902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794422" y="0"/>
            <a:ext cx="7397578" cy="4967304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4658497" cy="9020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91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4096264"/>
            <a:ext cx="8648700" cy="173672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Subhead to go here.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1606376"/>
            <a:ext cx="8021595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000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51470" y="3876397"/>
            <a:ext cx="8686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2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951470" y="1895559"/>
            <a:ext cx="9356725" cy="872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4"/>
          <p:cNvSpPr>
            <a:spLocks noGrp="1"/>
          </p:cNvSpPr>
          <p:nvPr>
            <p:ph sz="quarter" idx="16"/>
          </p:nvPr>
        </p:nvSpPr>
        <p:spPr>
          <a:xfrm>
            <a:off x="951470" y="2917479"/>
            <a:ext cx="9356725" cy="2039937"/>
          </a:xfrm>
          <a:prstGeom prst="rect">
            <a:avLst/>
          </a:prstGeom>
        </p:spPr>
        <p:txBody>
          <a:bodyPr/>
          <a:lstStyle>
            <a:lvl1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1pPr>
            <a:lvl2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2pPr>
            <a:lvl3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3pPr>
            <a:lvl4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4pPr>
            <a:lvl5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50786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753760"/>
            <a:ext cx="8587946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400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3243648"/>
            <a:ext cx="8686800" cy="83408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Click to edit subtitle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51470" y="3045046"/>
            <a:ext cx="8686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04" y="5531058"/>
            <a:ext cx="2802995" cy="8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8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951470" y="1731149"/>
            <a:ext cx="8686800" cy="3322765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29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951470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art Placeholder 5"/>
          <p:cNvSpPr>
            <a:spLocks noGrp="1"/>
          </p:cNvSpPr>
          <p:nvPr>
            <p:ph type="chart" sz="quarter" idx="16"/>
          </p:nvPr>
        </p:nvSpPr>
        <p:spPr>
          <a:xfrm>
            <a:off x="4459760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7968051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459760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968051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760942" cy="5902036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59795" y="0"/>
            <a:ext cx="3332206" cy="6017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1" y="568411"/>
            <a:ext cx="2322513" cy="490563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017742"/>
            <a:ext cx="87609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33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760942" cy="590251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59794" y="4040658"/>
            <a:ext cx="3332206" cy="19770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859794" y="0"/>
            <a:ext cx="3332206" cy="39244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0" y="577704"/>
            <a:ext cx="2322513" cy="279569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 b="0" i="1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038720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2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36002"/>
            <a:ext cx="4658497" cy="4814162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794422" y="5115697"/>
            <a:ext cx="7397578" cy="902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794422" y="0"/>
            <a:ext cx="7397578" cy="4967304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4658497" cy="902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12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3B5DACC-43F1-6249-84A1-6A69FDE12B5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43CEB49-D116-0F40-A17B-D83F9B4A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9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3B5DACC-43F1-6249-84A1-6A69FDE12B5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43CEB49-D116-0F40-A17B-D83F9B4A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2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3B5DACC-43F1-6249-84A1-6A69FDE12B5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43CEB49-D116-0F40-A17B-D83F9B4A0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9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50786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753760"/>
            <a:ext cx="8587946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400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3243648"/>
            <a:ext cx="8686800" cy="83408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Click to edit subtitle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51470" y="3045046"/>
            <a:ext cx="8686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04" y="5531058"/>
            <a:ext cx="2802995" cy="8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4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753760"/>
            <a:ext cx="8538519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400" cap="none" spc="10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Presentation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51470" y="3045046"/>
            <a:ext cx="8686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3243648"/>
            <a:ext cx="8686800" cy="83408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accent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Click to edit subhead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04" y="5531058"/>
            <a:ext cx="2802995" cy="8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0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3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4096264"/>
            <a:ext cx="8648700" cy="173672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Subhead to go here.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1606376"/>
            <a:ext cx="8648700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000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51470" y="3876397"/>
            <a:ext cx="8686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75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951470" y="1895559"/>
            <a:ext cx="9356725" cy="872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4"/>
          <p:cNvSpPr>
            <a:spLocks noGrp="1"/>
          </p:cNvSpPr>
          <p:nvPr>
            <p:ph sz="quarter" idx="16"/>
          </p:nvPr>
        </p:nvSpPr>
        <p:spPr>
          <a:xfrm>
            <a:off x="951470" y="2917479"/>
            <a:ext cx="9356725" cy="2039937"/>
          </a:xfrm>
          <a:prstGeom prst="rect">
            <a:avLst/>
          </a:prstGeom>
        </p:spPr>
        <p:txBody>
          <a:bodyPr/>
          <a:lstStyle>
            <a:lvl1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1pPr>
            <a:lvl2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2pPr>
            <a:lvl3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3pPr>
            <a:lvl4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4pPr>
            <a:lvl5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9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951470" y="1731149"/>
            <a:ext cx="8686800" cy="3322765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5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5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6" r:id="rId3"/>
    <p:sldLayoutId id="2147483703" r:id="rId4"/>
    <p:sldLayoutId id="2147483675" r:id="rId5"/>
    <p:sldLayoutId id="2147483670" r:id="rId6"/>
    <p:sldLayoutId id="2147483665" r:id="rId7"/>
    <p:sldLayoutId id="2147483723" r:id="rId8"/>
    <p:sldLayoutId id="2147483724" r:id="rId9"/>
    <p:sldLayoutId id="2147483725" r:id="rId10"/>
    <p:sldLayoutId id="2147483690" r:id="rId11"/>
    <p:sldLayoutId id="2147483685" r:id="rId12"/>
    <p:sldLayoutId id="2147483714" r:id="rId13"/>
    <p:sldLayoutId id="2147483664" r:id="rId14"/>
    <p:sldLayoutId id="2147483720" r:id="rId15"/>
    <p:sldLayoutId id="2147483721" r:id="rId16"/>
    <p:sldLayoutId id="2147483722" r:id="rId17"/>
    <p:sldLayoutId id="2147483689" r:id="rId18"/>
    <p:sldLayoutId id="2147483684" r:id="rId19"/>
    <p:sldLayoutId id="2147483687" r:id="rId20"/>
    <p:sldLayoutId id="2147483667" r:id="rId21"/>
    <p:sldLayoutId id="2147483716" r:id="rId22"/>
    <p:sldLayoutId id="2147483717" r:id="rId23"/>
    <p:sldLayoutId id="2147483718" r:id="rId24"/>
    <p:sldLayoutId id="2147483708" r:id="rId25"/>
    <p:sldLayoutId id="2147483710" r:id="rId26"/>
    <p:sldLayoutId id="2147483712" r:id="rId27"/>
    <p:sldLayoutId id="2147483704" r:id="rId28"/>
    <p:sldLayoutId id="2147483715" r:id="rId29"/>
    <p:sldLayoutId id="2147483657" r:id="rId30"/>
    <p:sldLayoutId id="2147483709" r:id="rId31"/>
    <p:sldLayoutId id="2147483658" r:id="rId32"/>
    <p:sldLayoutId id="2147483711" r:id="rId33"/>
    <p:sldLayoutId id="2147483713" r:id="rId34"/>
    <p:sldLayoutId id="2147483726" r:id="rId35"/>
    <p:sldLayoutId id="2147483727" r:id="rId36"/>
    <p:sldLayoutId id="2147483728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bg1">
              <a:lumMod val="50000"/>
            </a:schemeClr>
          </a:solidFill>
          <a:latin typeface="Verdana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bg1">
              <a:lumMod val="50000"/>
            </a:schemeClr>
          </a:solidFill>
          <a:latin typeface="Verdana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bg1">
              <a:lumMod val="50000"/>
            </a:schemeClr>
          </a:solidFill>
          <a:latin typeface="Verdana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>
              <a:lumMod val="50000"/>
            </a:schemeClr>
          </a:solidFill>
          <a:latin typeface="Verdana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>
              <a:lumMod val="50000"/>
            </a:schemeClr>
          </a:solidFill>
          <a:latin typeface="Verdana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0"/>
            <a:ext cx="1097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DDBB89-2E2A-4A4B-8414-0ECB2043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980" y="459864"/>
            <a:ext cx="9464040" cy="10045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36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336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Growing”</a:t>
            </a:r>
            <a:r>
              <a:rPr lang="en-US" sz="336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Problem of </a:t>
            </a:r>
            <a:r>
              <a:rPr lang="en-US" sz="336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Aortopathy</a:t>
            </a:r>
            <a:r>
              <a:rPr lang="en-US" sz="336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post-Norwood Aorta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147" y="1587970"/>
            <a:ext cx="9929707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81C0755-09D1-2345-9A83-77DD699BA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096424"/>
              </p:ext>
            </p:extLst>
          </p:nvPr>
        </p:nvGraphicFramePr>
        <p:xfrm>
          <a:off x="1131148" y="1587971"/>
          <a:ext cx="9929706" cy="47683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520917">
                  <a:extLst>
                    <a:ext uri="{9D8B030D-6E8A-4147-A177-3AD203B41FA5}">
                      <a16:colId xmlns:a16="http://schemas.microsoft.com/office/drawing/2014/main" val="445620138"/>
                    </a:ext>
                  </a:extLst>
                </a:gridCol>
                <a:gridCol w="4408789">
                  <a:extLst>
                    <a:ext uri="{9D8B030D-6E8A-4147-A177-3AD203B41FA5}">
                      <a16:colId xmlns:a16="http://schemas.microsoft.com/office/drawing/2014/main" val="2599435910"/>
                    </a:ext>
                  </a:extLst>
                </a:gridCol>
              </a:tblGrid>
              <a:tr h="3765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Host/Moderator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Jack Rychik, MD</a:t>
                      </a:r>
                      <a:endParaRPr lang="en-US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036186"/>
                  </a:ext>
                </a:extLst>
              </a:tr>
              <a:tr h="7108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Introduction to the Fontan Outcomes Network CRC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</a:rPr>
                        <a:t>Jack Rychik, MD</a:t>
                      </a:r>
                      <a:endParaRPr lang="en-US" sz="17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773446"/>
                  </a:ext>
                </a:extLst>
              </a:tr>
              <a:tr h="3765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Case #1 Presentation</a:t>
                      </a:r>
                      <a:endParaRPr lang="en-US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</a:rPr>
                        <a:t>Kathryn Dodds, MSN</a:t>
                      </a:r>
                      <a:endParaRPr lang="en-US" sz="17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364103"/>
                  </a:ext>
                </a:extLst>
              </a:tr>
              <a:tr h="3765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Case #2 Presentation</a:t>
                      </a:r>
                      <a:endParaRPr lang="en-US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</a:rPr>
                        <a:t>Jack Rychik, MD</a:t>
                      </a:r>
                      <a:endParaRPr lang="en-US" sz="17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209673"/>
                  </a:ext>
                </a:extLst>
              </a:tr>
              <a:tr h="3765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Imaging for cases 1 and 2</a:t>
                      </a:r>
                      <a:endParaRPr lang="en-US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</a:rPr>
                        <a:t>Mark Fogel, MD</a:t>
                      </a:r>
                      <a:endParaRPr lang="en-US" sz="17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716334"/>
                  </a:ext>
                </a:extLst>
              </a:tr>
              <a:tr h="3765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Unusual flow mechanics: a set up?</a:t>
                      </a:r>
                      <a:endParaRPr lang="en-US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</a:rPr>
                        <a:t>Mark Fogel, MD</a:t>
                      </a:r>
                      <a:endParaRPr lang="en-US" sz="17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531822"/>
                  </a:ext>
                </a:extLst>
              </a:tr>
              <a:tr h="3765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Surgical approaches</a:t>
                      </a:r>
                      <a:endParaRPr lang="en-US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</a:rPr>
                        <a:t>Stephanie Fuller, MD</a:t>
                      </a:r>
                      <a:endParaRPr lang="en-US" sz="17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138428"/>
                  </a:ext>
                </a:extLst>
              </a:tr>
              <a:tr h="14216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Panel Discussion with Audience Participation</a:t>
                      </a:r>
                      <a:endParaRPr lang="en-US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</a:rPr>
                        <a:t>Joseph Casey, Kathryn Dodds, MSN,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</a:rPr>
                        <a:t>Mark Fogel, MD, Stephanie Fuller, MD, David Goldberg, MD, Yuli Kim, MD</a:t>
                      </a:r>
                      <a:endParaRPr lang="en-US" sz="17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637412"/>
                  </a:ext>
                </a:extLst>
              </a:tr>
              <a:tr h="3765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ADJOURN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</a:rPr>
                        <a:t> </a:t>
                      </a:r>
                      <a:endParaRPr lang="en-US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75" marR="529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050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2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8"/>
          </p:nvPr>
        </p:nvSpPr>
        <p:spPr>
          <a:xfrm>
            <a:off x="537275" y="1341615"/>
            <a:ext cx="7686391" cy="36070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i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Partnered with adult Marfan/Root Reduction experts at Penn (ADULT) Aortic Center</a:t>
            </a:r>
          </a:p>
          <a:p>
            <a:r>
              <a:rPr lang="en-US" sz="2000" i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 performed at CHOP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Axillary artery cutdown and bypass cannulation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Aortic arch replacement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24/12/8 Gelweave coated dacron graft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Bentall aortic root, valve, and ascending aortic replacement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27/29mm OnX mechanical valve composite root graft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pulmonary arterioplasty(photofix patch)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5791"/>
            <a:ext cx="8760942" cy="513875"/>
          </a:xfrm>
          <a:prstGeom prst="rect">
            <a:avLst/>
          </a:prstGeom>
        </p:spPr>
        <p:txBody>
          <a:bodyPr/>
          <a:lstStyle/>
          <a:p>
            <a:r>
              <a:rPr lang="en-US" sz="324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Referred for surgery</a:t>
            </a:r>
          </a:p>
        </p:txBody>
      </p:sp>
    </p:spTree>
    <p:extLst>
      <p:ext uri="{BB962C8B-B14F-4D97-AF65-F5344CB8AC3E}">
        <p14:creationId xmlns:p14="http://schemas.microsoft.com/office/powerpoint/2010/main" val="281337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343" y="0"/>
            <a:ext cx="109700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0"/>
            <a:ext cx="1097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3936" y="148929"/>
            <a:ext cx="5904128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9F08B-FBE3-834F-8B36-89A58EF8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128" y="2834239"/>
            <a:ext cx="5005744" cy="1160123"/>
          </a:xfrm>
        </p:spPr>
        <p:txBody>
          <a:bodyPr vert="horz" lIns="109728" tIns="54864" rIns="109728" bIns="54864" rtlCol="0" anchor="b">
            <a:normAutofit/>
          </a:bodyPr>
          <a:lstStyle/>
          <a:p>
            <a:pPr algn="ctr" defTabSz="1097280"/>
            <a:r>
              <a:rPr lang="en-US" sz="7200" dirty="0">
                <a:solidFill>
                  <a:schemeClr val="tx1"/>
                </a:solidFill>
              </a:rPr>
              <a:t>CASE 2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854307" y="6170"/>
            <a:ext cx="6134635" cy="681626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496" y="5310972"/>
            <a:ext cx="635353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274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39" y="378205"/>
            <a:ext cx="1802243" cy="594495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3360" b="1" u="sng" dirty="0">
                <a:solidFill>
                  <a:schemeClr val="tx1">
                    <a:lumMod val="50000"/>
                  </a:schemeClr>
                </a:solidFill>
              </a:rPr>
              <a:t>CASE 2</a:t>
            </a:r>
            <a:endParaRPr lang="en-US" sz="336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paulsen 2.JPG">
            <a:extLst>
              <a:ext uri="{FF2B5EF4-FFF2-40B4-BE49-F238E27FC236}">
                <a16:creationId xmlns:a16="http://schemas.microsoft.com/office/drawing/2014/main" id="{DBF75A47-C3EE-D84F-B103-1DD7A4E8B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r="-628"/>
          <a:stretch/>
        </p:blipFill>
        <p:spPr>
          <a:xfrm>
            <a:off x="9165164" y="123594"/>
            <a:ext cx="2873531" cy="2251392"/>
          </a:xfrm>
          <a:prstGeom prst="rect">
            <a:avLst/>
          </a:prstGeom>
        </p:spPr>
      </p:pic>
      <p:pic>
        <p:nvPicPr>
          <p:cNvPr id="5" name="Content Placeholder 3" descr="paulsen 1.JPG">
            <a:extLst>
              <a:ext uri="{FF2B5EF4-FFF2-40B4-BE49-F238E27FC236}">
                <a16:creationId xmlns:a16="http://schemas.microsoft.com/office/drawing/2014/main" id="{323BF29F-6435-4C48-879E-6CE7B641E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r="-374"/>
          <a:stretch/>
        </p:blipFill>
        <p:spPr>
          <a:xfrm>
            <a:off x="9165164" y="2450864"/>
            <a:ext cx="2891790" cy="1817719"/>
          </a:xfrm>
          <a:prstGeom prst="rect">
            <a:avLst/>
          </a:prstGeom>
        </p:spPr>
      </p:pic>
      <p:pic>
        <p:nvPicPr>
          <p:cNvPr id="6" name="Content Placeholder 3" descr="paulsen 3.JPG">
            <a:extLst>
              <a:ext uri="{FF2B5EF4-FFF2-40B4-BE49-F238E27FC236}">
                <a16:creationId xmlns:a16="http://schemas.microsoft.com/office/drawing/2014/main" id="{E6038315-59D6-964E-A7A5-115DD8D6AA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r="556"/>
          <a:stretch/>
        </p:blipFill>
        <p:spPr>
          <a:xfrm>
            <a:off x="9156034" y="4344461"/>
            <a:ext cx="2873531" cy="23704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2139" y="1048578"/>
            <a:ext cx="8474043" cy="55347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6582" y="1249290"/>
            <a:ext cx="79579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ECHOs = progressive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dilation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CMR 7-21-16 (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10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“severe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dilation </a:t>
            </a:r>
            <a:r>
              <a:rPr lang="en-US" sz="2400" b="1" u="sng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 x 4.8 cm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mild extrinsic compression of retro-aortic LPA; moderate systemic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aorto-pulm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collateral flow 20-30% of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neoaortic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output; LV EF= 58%; mild neo AI = 3-13%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regurg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fx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CMR 7-27-18 (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12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“severe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dilation, </a:t>
            </a:r>
            <a:r>
              <a:rPr lang="en-US" sz="2400" b="1" u="sng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 x 4.9 cm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moderate narrowing of LPA but good flow;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cavopulm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split= R:L=59:41%;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vein split R:L=55:45%; mild neo-AI 8%RF; LV EF=57%;”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CMR 2-24-20 (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14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 x 4.9 cm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Neo AI 14%;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vein split R:L 56:44%; AP collateral 35% of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flow; MR 18% RF.</a:t>
            </a:r>
          </a:p>
        </p:txBody>
      </p:sp>
    </p:spTree>
    <p:extLst>
      <p:ext uri="{BB962C8B-B14F-4D97-AF65-F5344CB8AC3E}">
        <p14:creationId xmlns:p14="http://schemas.microsoft.com/office/powerpoint/2010/main" val="11546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kateboarder flies through the air&#10;&#10;Description automatically generated">
            <a:extLst>
              <a:ext uri="{FF2B5EF4-FFF2-40B4-BE49-F238E27FC236}">
                <a16:creationId xmlns:a16="http://schemas.microsoft.com/office/drawing/2014/main" id="{D45DA5A3-D6BE-FB42-9691-3B9CC02D5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DE6703-C790-5C41-A6E6-062FDD85E6D4}"/>
              </a:ext>
            </a:extLst>
          </p:cNvPr>
          <p:cNvSpPr txBox="1"/>
          <p:nvPr/>
        </p:nvSpPr>
        <p:spPr>
          <a:xfrm>
            <a:off x="7625862" y="2584774"/>
            <a:ext cx="339734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b="1" dirty="0"/>
              <a:t>Skateboarding accident</a:t>
            </a:r>
          </a:p>
          <a:p>
            <a:r>
              <a:rPr lang="en-US" sz="2160" b="1" dirty="0"/>
              <a:t>Proximal humeral fracture with open reduction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921AA-8E3B-AB43-BD94-1CAA0DAC1EF1}"/>
              </a:ext>
            </a:extLst>
          </p:cNvPr>
          <p:cNvSpPr txBox="1"/>
          <p:nvPr/>
        </p:nvSpPr>
        <p:spPr>
          <a:xfrm>
            <a:off x="1168790" y="3597813"/>
            <a:ext cx="3345788" cy="2086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60" b="1" dirty="0"/>
              <a:t>Medications at the time: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60" b="1" dirty="0"/>
              <a:t>Aspirin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60" b="1" dirty="0"/>
              <a:t>Vyvanse (ADHD)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60" b="1" dirty="0"/>
              <a:t>Sertraline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60" b="1" dirty="0"/>
              <a:t>Risperidone</a:t>
            </a:r>
          </a:p>
          <a:p>
            <a:endParaRPr lang="en-US" sz="216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F0F49-489D-2845-93ED-F4CC7D1F00A9}"/>
              </a:ext>
            </a:extLst>
          </p:cNvPr>
          <p:cNvSpPr txBox="1"/>
          <p:nvPr/>
        </p:nvSpPr>
        <p:spPr>
          <a:xfrm>
            <a:off x="7256585" y="4093467"/>
            <a:ext cx="33973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 b="1" dirty="0"/>
              <a:t>Recorded BPs</a:t>
            </a:r>
          </a:p>
          <a:p>
            <a:r>
              <a:rPr lang="en-US" sz="2160" b="1" dirty="0"/>
              <a:t>&gt;200 mm Hg systolic!</a:t>
            </a:r>
          </a:p>
        </p:txBody>
      </p:sp>
    </p:spTree>
    <p:extLst>
      <p:ext uri="{BB962C8B-B14F-4D97-AF65-F5344CB8AC3E}">
        <p14:creationId xmlns:p14="http://schemas.microsoft.com/office/powerpoint/2010/main" val="23380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A65A04F-8CB6-364C-905E-907B684FD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7" r="6158" b="-3"/>
          <a:stretch/>
        </p:blipFill>
        <p:spPr>
          <a:xfrm>
            <a:off x="7640519" y="-18"/>
            <a:ext cx="4345130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Picture 4" descr="A close-up of a fossil&#10;&#10;Description automatically generated with low confidence">
            <a:extLst>
              <a:ext uri="{FF2B5EF4-FFF2-40B4-BE49-F238E27FC236}">
                <a16:creationId xmlns:a16="http://schemas.microsoft.com/office/drawing/2014/main" id="{5D2ED504-5821-4546-92CE-25FD26F26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2" r="5135" b="-3"/>
          <a:stretch/>
        </p:blipFill>
        <p:spPr>
          <a:xfrm>
            <a:off x="3657615" y="1"/>
            <a:ext cx="446966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1" y="0"/>
            <a:ext cx="3551233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97280"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0"/>
            <a:ext cx="3543002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97280"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7D50F9-C502-1748-B5F0-00DCFE274DF3}"/>
              </a:ext>
            </a:extLst>
          </p:cNvPr>
          <p:cNvSpPr txBox="1">
            <a:spLocks/>
          </p:cNvSpPr>
          <p:nvPr/>
        </p:nvSpPr>
        <p:spPr>
          <a:xfrm>
            <a:off x="1012850" y="681037"/>
            <a:ext cx="2524054" cy="1325563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97280">
              <a:lnSpc>
                <a:spcPct val="90000"/>
              </a:lnSpc>
              <a:spcAft>
                <a:spcPts val="720"/>
              </a:spcAft>
            </a:pPr>
            <a:r>
              <a:rPr lang="en-US" sz="2640" b="1" dirty="0"/>
              <a:t>Imaging </a:t>
            </a:r>
            <a:br>
              <a:rPr lang="en-US" sz="2640" b="1" dirty="0"/>
            </a:br>
            <a:r>
              <a:rPr lang="en-US" sz="2640" b="1" dirty="0"/>
              <a:t>(Age 15)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621" y="2089940"/>
            <a:ext cx="255117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EE944A-80BE-5140-B73F-0127C67AB04E}"/>
              </a:ext>
            </a:extLst>
          </p:cNvPr>
          <p:cNvSpPr txBox="1">
            <a:spLocks/>
          </p:cNvSpPr>
          <p:nvPr/>
        </p:nvSpPr>
        <p:spPr>
          <a:xfrm>
            <a:off x="755144" y="2357223"/>
            <a:ext cx="3039466" cy="2386257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defTabSz="109728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60" dirty="0" err="1"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en-US" sz="2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6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60" b="1" u="sng" dirty="0">
                <a:latin typeface="Arial" panose="020B0604020202020204" pitchFamily="34" charset="0"/>
                <a:cs typeface="Arial" panose="020B0604020202020204" pitchFamily="34" charset="0"/>
              </a:rPr>
              <a:t>6.0 x 5.3</a:t>
            </a:r>
          </a:p>
          <a:p>
            <a:pPr indent="-274320" defTabSz="109728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60" dirty="0">
                <a:latin typeface="Arial" panose="020B0604020202020204" pitchFamily="34" charset="0"/>
                <a:cs typeface="Arial" panose="020B0604020202020204" pitchFamily="34" charset="0"/>
              </a:rPr>
              <a:t>Vent EF 61%; Neo AI RF = 8%</a:t>
            </a:r>
          </a:p>
          <a:p>
            <a:pPr indent="-274320" defTabSz="109728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60" dirty="0" err="1">
                <a:latin typeface="Arial" panose="020B0604020202020204" pitchFamily="34" charset="0"/>
                <a:cs typeface="Arial" panose="020B0604020202020204" pitchFamily="34" charset="0"/>
              </a:rPr>
              <a:t>Pulm</a:t>
            </a:r>
            <a:r>
              <a:rPr lang="en-US" sz="2160" dirty="0">
                <a:latin typeface="Arial" panose="020B0604020202020204" pitchFamily="34" charset="0"/>
                <a:cs typeface="Arial" panose="020B0604020202020204" pitchFamily="34" charset="0"/>
              </a:rPr>
              <a:t> vein split flow R:L = 64:36%</a:t>
            </a:r>
          </a:p>
          <a:p>
            <a:pPr indent="-274320" defTabSz="109728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60" dirty="0">
                <a:latin typeface="Arial" panose="020B0604020202020204" pitchFamily="34" charset="0"/>
                <a:cs typeface="Arial" panose="020B0604020202020204" pitchFamily="34" charset="0"/>
              </a:rPr>
              <a:t>New, interesting finding…</a:t>
            </a:r>
            <a:endParaRPr lang="en-US" sz="2160" dirty="0"/>
          </a:p>
          <a:p>
            <a:pPr indent="-274320" defTabSz="109728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6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2E19AF-7E3D-3349-B844-3BD3BE4611FB}"/>
              </a:ext>
            </a:extLst>
          </p:cNvPr>
          <p:cNvSpPr txBox="1"/>
          <p:nvPr/>
        </p:nvSpPr>
        <p:spPr>
          <a:xfrm>
            <a:off x="682973" y="4992476"/>
            <a:ext cx="2715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Type B </a:t>
            </a:r>
          </a:p>
          <a:p>
            <a:pPr algn="ctr"/>
            <a:r>
              <a:rPr lang="en-US" sz="2400" b="1" dirty="0"/>
              <a:t>Aortic Dissection</a:t>
            </a:r>
          </a:p>
        </p:txBody>
      </p:sp>
    </p:spTree>
    <p:extLst>
      <p:ext uri="{BB962C8B-B14F-4D97-AF65-F5344CB8AC3E}">
        <p14:creationId xmlns:p14="http://schemas.microsoft.com/office/powerpoint/2010/main" val="41792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0"/>
            <a:ext cx="10972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911" y="480060"/>
            <a:ext cx="10114178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93495B2-91F8-2E41-BB6B-641C616CF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" b="16155"/>
          <a:stretch/>
        </p:blipFill>
        <p:spPr>
          <a:xfrm>
            <a:off x="1186749" y="643467"/>
            <a:ext cx="3611718" cy="270255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3F19C1F-EAE8-E140-901B-AA8DCA3E9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17191"/>
          <a:stretch/>
        </p:blipFill>
        <p:spPr>
          <a:xfrm>
            <a:off x="1188720" y="3509433"/>
            <a:ext cx="3609746" cy="2705099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EFD9F0B-A1F1-D74D-80AD-47640ECAD5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7" r="3466" b="-3"/>
          <a:stretch/>
        </p:blipFill>
        <p:spPr>
          <a:xfrm>
            <a:off x="4940971" y="643467"/>
            <a:ext cx="6062310" cy="55710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38EB42-54A5-1843-8BD3-7F1CDBCF6DC8}"/>
              </a:ext>
            </a:extLst>
          </p:cNvPr>
          <p:cNvSpPr txBox="1"/>
          <p:nvPr/>
        </p:nvSpPr>
        <p:spPr>
          <a:xfrm>
            <a:off x="1343945" y="36859"/>
            <a:ext cx="9504110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60" b="1" dirty="0"/>
              <a:t>3 months later…Insertion of endovascular thoracic aortic stent graft</a:t>
            </a:r>
          </a:p>
        </p:txBody>
      </p:sp>
    </p:spTree>
    <p:extLst>
      <p:ext uri="{BB962C8B-B14F-4D97-AF65-F5344CB8AC3E}">
        <p14:creationId xmlns:p14="http://schemas.microsoft.com/office/powerpoint/2010/main" val="271058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0"/>
            <a:ext cx="109728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0779" y="480060"/>
            <a:ext cx="491231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5" name="Picture 4" descr="A close-up of a human brain&#10;&#10;Description automatically generated with low confidence">
            <a:extLst>
              <a:ext uri="{FF2B5EF4-FFF2-40B4-BE49-F238E27FC236}">
                <a16:creationId xmlns:a16="http://schemas.microsoft.com/office/drawing/2014/main" id="{93B6DFC7-9003-DB4D-96B1-3ACA4E17C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085" y="643467"/>
            <a:ext cx="3523698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911" y="480060"/>
            <a:ext cx="491230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3" name="Picture 2" descr="A close-up of a human skeleton&#10;&#10;Description automatically generated with low confidence">
            <a:extLst>
              <a:ext uri="{FF2B5EF4-FFF2-40B4-BE49-F238E27FC236}">
                <a16:creationId xmlns:a16="http://schemas.microsoft.com/office/drawing/2014/main" id="{C4AB2D3A-9D01-5A4D-8171-63EDC502A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577" y="643467"/>
            <a:ext cx="366297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FF557-D139-1946-BD2D-309323C4D3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5390" y="760490"/>
            <a:ext cx="8290160" cy="4573957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Aortic dilation of the reconstructed aorta is a problem with increasing frequency as patients with “Norwood” type reconstructions survive into adult life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LaPlace’s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law, increased diameter adds increased wall stress with risk of aortic rupture or dissection (as described in case 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Aortic dilation can also impact adjacent structures, leading to LPA compression or left mainstem bronchus airway compression (as described in case 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Aortic root replacement is a reasonable and safe strategy to undertake to prevent aortic rupture and to alleviate stress on adjacent structures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timing of surgical intervention is unclear. Non-reconstructed aortic criterial may not apply; we need to better understand threshold values for risk.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criteria for consideration of intervention: 1) Aortic root &gt; 6 cm, with evidence of progression, 2) LPA compression 3)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Neoartic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valve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leading to risk of significant aortic dilation after aortic reconstruction (i.e. native aortic  anatomy? rate of growth in childhood? genetic basis to aortic dilation,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need to be identified. </a:t>
            </a:r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question is ripe for multidisciplinary research.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3A907-309C-9744-B607-D77659C576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5390" y="293356"/>
            <a:ext cx="8627953" cy="46713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/>
              <a:t>Summary &amp;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89866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0A77B6-584B-6E49-8CDE-52B2B63E37B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-27368" y="474224"/>
            <a:ext cx="8854288" cy="55631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Community Building &amp; Engagement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4288" y="-62579"/>
            <a:ext cx="3337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#</a:t>
            </a:r>
            <a:r>
              <a:rPr lang="en-US" sz="2000" b="1" dirty="0" err="1">
                <a:solidFill>
                  <a:schemeClr val="bg1"/>
                </a:solidFill>
              </a:rPr>
              <a:t>HeartHero</a:t>
            </a:r>
            <a:r>
              <a:rPr lang="en-US" sz="2000" b="1" dirty="0">
                <a:solidFill>
                  <a:schemeClr val="bg1"/>
                </a:solidFill>
              </a:rPr>
              <a:t> Campaign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77057191"/>
              </p:ext>
            </p:extLst>
          </p:nvPr>
        </p:nvGraphicFramePr>
        <p:xfrm>
          <a:off x="8838784" y="4098543"/>
          <a:ext cx="3313984" cy="196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386232543"/>
              </p:ext>
            </p:extLst>
          </p:nvPr>
        </p:nvGraphicFramePr>
        <p:xfrm>
          <a:off x="491338" y="1569493"/>
          <a:ext cx="8102852" cy="3313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477" y="349083"/>
            <a:ext cx="2359332" cy="2569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03260" y="3226003"/>
            <a:ext cx="1354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/>
                </a:solidFill>
              </a:rPr>
              <a:t>Facebook</a:t>
            </a:r>
          </a:p>
          <a:p>
            <a:pPr algn="ctr" fontAlgn="base"/>
            <a:r>
              <a:rPr lang="en-US" sz="2000" dirty="0">
                <a:solidFill>
                  <a:schemeClr val="bg1"/>
                </a:solidFill>
              </a:rPr>
              <a:t>Twitter​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50206" y="3226003"/>
            <a:ext cx="131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/>
                </a:solidFill>
              </a:rPr>
              <a:t>Instagram​</a:t>
            </a:r>
          </a:p>
          <a:p>
            <a:pPr algn="ctr" fontAlgn="base"/>
            <a:r>
              <a:rPr lang="en-US" sz="2000" dirty="0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26920" y="2872803"/>
            <a:ext cx="3337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1200" dirty="0">
                <a:solidFill>
                  <a:schemeClr val="bg1"/>
                </a:solidFill>
              </a:rPr>
              <a:t>*Most Popular Post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54627" y="3981612"/>
            <a:ext cx="3337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1200" dirty="0">
                <a:solidFill>
                  <a:schemeClr val="bg1"/>
                </a:solidFill>
              </a:rPr>
              <a:t>April – December 2021</a:t>
            </a:r>
          </a:p>
        </p:txBody>
      </p:sp>
    </p:spTree>
    <p:extLst>
      <p:ext uri="{BB962C8B-B14F-4D97-AF65-F5344CB8AC3E}">
        <p14:creationId xmlns:p14="http://schemas.microsoft.com/office/powerpoint/2010/main" val="1542309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1470" y="229557"/>
            <a:ext cx="8686800" cy="882907"/>
          </a:xfrm>
        </p:spPr>
        <p:txBody>
          <a:bodyPr/>
          <a:lstStyle/>
          <a:p>
            <a:r>
              <a:rPr lang="en-US" dirty="0"/>
              <a:t>Year at a Glance (April - December 2021)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0A77B6-584B-6E49-8CDE-52B2B63E37BD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951470" y="1446028"/>
          <a:ext cx="10694725" cy="411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65" y="1960644"/>
            <a:ext cx="548640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15" y="3207035"/>
            <a:ext cx="548640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65" y="4382159"/>
            <a:ext cx="5483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6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0"/>
            <a:ext cx="109728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0779" y="480060"/>
            <a:ext cx="491231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911" y="480060"/>
            <a:ext cx="491230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4" name="Picture 2" descr="C:\Images\Anatomic Diagrams\Single Ventricle\figure 1.jpg">
            <a:extLst>
              <a:ext uri="{FF2B5EF4-FFF2-40B4-BE49-F238E27FC236}">
                <a16:creationId xmlns:a16="http://schemas.microsoft.com/office/drawing/2014/main" id="{CCFDFDEE-F3D6-2A43-820F-9EE5FDA45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662" y="1536110"/>
            <a:ext cx="4616806" cy="378578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book, linedrawing&#10;&#10;Description automatically generated">
            <a:extLst>
              <a:ext uri="{FF2B5EF4-FFF2-40B4-BE49-F238E27FC236}">
                <a16:creationId xmlns:a16="http://schemas.microsoft.com/office/drawing/2014/main" id="{757C8632-DF9C-B045-8460-D275EAD22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351" y="1286684"/>
            <a:ext cx="4034696" cy="428463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EB4D48C1-2D73-3E4A-873B-44B03CED0F4C}"/>
              </a:ext>
            </a:extLst>
          </p:cNvPr>
          <p:cNvSpPr/>
          <p:nvPr/>
        </p:nvSpPr>
        <p:spPr>
          <a:xfrm>
            <a:off x="8184568" y="3521320"/>
            <a:ext cx="928952" cy="443132"/>
          </a:xfrm>
          <a:custGeom>
            <a:avLst/>
            <a:gdLst>
              <a:gd name="connsiteX0" fmla="*/ 61950 w 774127"/>
              <a:gd name="connsiteY0" fmla="*/ 43961 h 369277"/>
              <a:gd name="connsiteX1" fmla="*/ 61950 w 774127"/>
              <a:gd name="connsiteY1" fmla="*/ 43961 h 369277"/>
              <a:gd name="connsiteX2" fmla="*/ 255381 w 774127"/>
              <a:gd name="connsiteY2" fmla="*/ 52754 h 369277"/>
              <a:gd name="connsiteX3" fmla="*/ 308135 w 774127"/>
              <a:gd name="connsiteY3" fmla="*/ 70338 h 369277"/>
              <a:gd name="connsiteX4" fmla="*/ 343304 w 774127"/>
              <a:gd name="connsiteY4" fmla="*/ 79130 h 369277"/>
              <a:gd name="connsiteX5" fmla="*/ 422435 w 774127"/>
              <a:gd name="connsiteY5" fmla="*/ 52754 h 369277"/>
              <a:gd name="connsiteX6" fmla="*/ 475189 w 774127"/>
              <a:gd name="connsiteY6" fmla="*/ 35169 h 369277"/>
              <a:gd name="connsiteX7" fmla="*/ 615865 w 774127"/>
              <a:gd name="connsiteY7" fmla="*/ 8792 h 369277"/>
              <a:gd name="connsiteX8" fmla="*/ 642242 w 774127"/>
              <a:gd name="connsiteY8" fmla="*/ 0 h 369277"/>
              <a:gd name="connsiteX9" fmla="*/ 721373 w 774127"/>
              <a:gd name="connsiteY9" fmla="*/ 8792 h 369277"/>
              <a:gd name="connsiteX10" fmla="*/ 756542 w 774127"/>
              <a:gd name="connsiteY10" fmla="*/ 61546 h 369277"/>
              <a:gd name="connsiteX11" fmla="*/ 774127 w 774127"/>
              <a:gd name="connsiteY11" fmla="*/ 114300 h 369277"/>
              <a:gd name="connsiteX12" fmla="*/ 738958 w 774127"/>
              <a:gd name="connsiteY12" fmla="*/ 193430 h 369277"/>
              <a:gd name="connsiteX13" fmla="*/ 686204 w 774127"/>
              <a:gd name="connsiteY13" fmla="*/ 211015 h 369277"/>
              <a:gd name="connsiteX14" fmla="*/ 659827 w 774127"/>
              <a:gd name="connsiteY14" fmla="*/ 219807 h 369277"/>
              <a:gd name="connsiteX15" fmla="*/ 554319 w 774127"/>
              <a:gd name="connsiteY15" fmla="*/ 272561 h 369277"/>
              <a:gd name="connsiteX16" fmla="*/ 527942 w 774127"/>
              <a:gd name="connsiteY16" fmla="*/ 281354 h 369277"/>
              <a:gd name="connsiteX17" fmla="*/ 501565 w 774127"/>
              <a:gd name="connsiteY17" fmla="*/ 290146 h 369277"/>
              <a:gd name="connsiteX18" fmla="*/ 475189 w 774127"/>
              <a:gd name="connsiteY18" fmla="*/ 307730 h 369277"/>
              <a:gd name="connsiteX19" fmla="*/ 413642 w 774127"/>
              <a:gd name="connsiteY19" fmla="*/ 325315 h 369277"/>
              <a:gd name="connsiteX20" fmla="*/ 334512 w 774127"/>
              <a:gd name="connsiteY20" fmla="*/ 351692 h 369277"/>
              <a:gd name="connsiteX21" fmla="*/ 308135 w 774127"/>
              <a:gd name="connsiteY21" fmla="*/ 360484 h 369277"/>
              <a:gd name="connsiteX22" fmla="*/ 185042 w 774127"/>
              <a:gd name="connsiteY22" fmla="*/ 369277 h 369277"/>
              <a:gd name="connsiteX23" fmla="*/ 149873 w 774127"/>
              <a:gd name="connsiteY23" fmla="*/ 360484 h 369277"/>
              <a:gd name="connsiteX24" fmla="*/ 97119 w 774127"/>
              <a:gd name="connsiteY24" fmla="*/ 342900 h 369277"/>
              <a:gd name="connsiteX25" fmla="*/ 70742 w 774127"/>
              <a:gd name="connsiteY25" fmla="*/ 316523 h 369277"/>
              <a:gd name="connsiteX26" fmla="*/ 44365 w 774127"/>
              <a:gd name="connsiteY26" fmla="*/ 307730 h 369277"/>
              <a:gd name="connsiteX27" fmla="*/ 17989 w 774127"/>
              <a:gd name="connsiteY27" fmla="*/ 290146 h 369277"/>
              <a:gd name="connsiteX28" fmla="*/ 404 w 774127"/>
              <a:gd name="connsiteY28" fmla="*/ 263769 h 369277"/>
              <a:gd name="connsiteX29" fmla="*/ 9196 w 774127"/>
              <a:gd name="connsiteY29" fmla="*/ 175846 h 369277"/>
              <a:gd name="connsiteX30" fmla="*/ 17989 w 774127"/>
              <a:gd name="connsiteY30" fmla="*/ 70338 h 369277"/>
              <a:gd name="connsiteX31" fmla="*/ 17989 w 774127"/>
              <a:gd name="connsiteY31" fmla="*/ 70338 h 36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74127" h="369277">
                <a:moveTo>
                  <a:pt x="61950" y="43961"/>
                </a:moveTo>
                <a:lnTo>
                  <a:pt x="61950" y="43961"/>
                </a:lnTo>
                <a:cubicBezTo>
                  <a:pt x="126427" y="46892"/>
                  <a:pt x="191205" y="45878"/>
                  <a:pt x="255381" y="52754"/>
                </a:cubicBezTo>
                <a:cubicBezTo>
                  <a:pt x="273811" y="54729"/>
                  <a:pt x="290153" y="65843"/>
                  <a:pt x="308135" y="70338"/>
                </a:cubicBezTo>
                <a:lnTo>
                  <a:pt x="343304" y="79130"/>
                </a:lnTo>
                <a:lnTo>
                  <a:pt x="422435" y="52754"/>
                </a:lnTo>
                <a:cubicBezTo>
                  <a:pt x="422442" y="52752"/>
                  <a:pt x="475181" y="35170"/>
                  <a:pt x="475189" y="35169"/>
                </a:cubicBezTo>
                <a:cubicBezTo>
                  <a:pt x="530863" y="25890"/>
                  <a:pt x="567035" y="22743"/>
                  <a:pt x="615865" y="8792"/>
                </a:cubicBezTo>
                <a:cubicBezTo>
                  <a:pt x="624776" y="6246"/>
                  <a:pt x="633450" y="2931"/>
                  <a:pt x="642242" y="0"/>
                </a:cubicBezTo>
                <a:cubicBezTo>
                  <a:pt x="668619" y="2931"/>
                  <a:pt x="698006" y="-3790"/>
                  <a:pt x="721373" y="8792"/>
                </a:cubicBezTo>
                <a:cubicBezTo>
                  <a:pt x="739981" y="18812"/>
                  <a:pt x="749859" y="41496"/>
                  <a:pt x="756542" y="61546"/>
                </a:cubicBezTo>
                <a:lnTo>
                  <a:pt x="774127" y="114300"/>
                </a:lnTo>
                <a:cubicBezTo>
                  <a:pt x="766740" y="166009"/>
                  <a:pt x="781100" y="174700"/>
                  <a:pt x="738958" y="193430"/>
                </a:cubicBezTo>
                <a:cubicBezTo>
                  <a:pt x="722020" y="200958"/>
                  <a:pt x="703789" y="205153"/>
                  <a:pt x="686204" y="211015"/>
                </a:cubicBezTo>
                <a:lnTo>
                  <a:pt x="659827" y="219807"/>
                </a:lnTo>
                <a:cubicBezTo>
                  <a:pt x="591647" y="265261"/>
                  <a:pt x="627126" y="248292"/>
                  <a:pt x="554319" y="272561"/>
                </a:cubicBezTo>
                <a:lnTo>
                  <a:pt x="527942" y="281354"/>
                </a:lnTo>
                <a:lnTo>
                  <a:pt x="501565" y="290146"/>
                </a:lnTo>
                <a:cubicBezTo>
                  <a:pt x="492773" y="296007"/>
                  <a:pt x="484640" y="303004"/>
                  <a:pt x="475189" y="307730"/>
                </a:cubicBezTo>
                <a:cubicBezTo>
                  <a:pt x="460408" y="315121"/>
                  <a:pt x="427736" y="321087"/>
                  <a:pt x="413642" y="325315"/>
                </a:cubicBezTo>
                <a:cubicBezTo>
                  <a:pt x="387011" y="333304"/>
                  <a:pt x="360889" y="342900"/>
                  <a:pt x="334512" y="351692"/>
                </a:cubicBezTo>
                <a:cubicBezTo>
                  <a:pt x="325720" y="354623"/>
                  <a:pt x="317379" y="359824"/>
                  <a:pt x="308135" y="360484"/>
                </a:cubicBezTo>
                <a:lnTo>
                  <a:pt x="185042" y="369277"/>
                </a:lnTo>
                <a:cubicBezTo>
                  <a:pt x="173319" y="366346"/>
                  <a:pt x="161447" y="363956"/>
                  <a:pt x="149873" y="360484"/>
                </a:cubicBezTo>
                <a:cubicBezTo>
                  <a:pt x="132119" y="355158"/>
                  <a:pt x="97119" y="342900"/>
                  <a:pt x="97119" y="342900"/>
                </a:cubicBezTo>
                <a:cubicBezTo>
                  <a:pt x="88327" y="334108"/>
                  <a:pt x="81088" y="323420"/>
                  <a:pt x="70742" y="316523"/>
                </a:cubicBezTo>
                <a:cubicBezTo>
                  <a:pt x="63031" y="311382"/>
                  <a:pt x="52655" y="311875"/>
                  <a:pt x="44365" y="307730"/>
                </a:cubicBezTo>
                <a:cubicBezTo>
                  <a:pt x="34914" y="303004"/>
                  <a:pt x="26781" y="296007"/>
                  <a:pt x="17989" y="290146"/>
                </a:cubicBezTo>
                <a:cubicBezTo>
                  <a:pt x="12127" y="281354"/>
                  <a:pt x="1215" y="274305"/>
                  <a:pt x="404" y="263769"/>
                </a:cubicBezTo>
                <a:cubicBezTo>
                  <a:pt x="-1855" y="234402"/>
                  <a:pt x="5943" y="205120"/>
                  <a:pt x="9196" y="175846"/>
                </a:cubicBezTo>
                <a:cubicBezTo>
                  <a:pt x="19443" y="83623"/>
                  <a:pt x="17989" y="134222"/>
                  <a:pt x="17989" y="70338"/>
                </a:cubicBezTo>
                <a:lnTo>
                  <a:pt x="17989" y="70338"/>
                </a:lnTo>
              </a:path>
            </a:pathLst>
          </a:custGeom>
          <a:solidFill>
            <a:schemeClr val="tx2">
              <a:lumMod val="75000"/>
              <a:alpha val="86000"/>
            </a:schemeClr>
          </a:solidFill>
          <a:effectLst>
            <a:outerShdw blurRad="40000" dist="23000" dir="5400000" rotWithShape="0">
              <a:schemeClr val="tx2">
                <a:lumMod val="40000"/>
                <a:lumOff val="6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5F23D19-1505-CA49-B18D-533110BD2197}"/>
              </a:ext>
            </a:extLst>
          </p:cNvPr>
          <p:cNvSpPr/>
          <p:nvPr/>
        </p:nvSpPr>
        <p:spPr>
          <a:xfrm>
            <a:off x="8111833" y="2234126"/>
            <a:ext cx="1074420" cy="1543050"/>
          </a:xfrm>
          <a:custGeom>
            <a:avLst/>
            <a:gdLst>
              <a:gd name="connsiteX0" fmla="*/ 38100 w 895350"/>
              <a:gd name="connsiteY0" fmla="*/ 1285875 h 1285875"/>
              <a:gd name="connsiteX1" fmla="*/ 38100 w 895350"/>
              <a:gd name="connsiteY1" fmla="*/ 1285875 h 1285875"/>
              <a:gd name="connsiteX2" fmla="*/ 9525 w 895350"/>
              <a:gd name="connsiteY2" fmla="*/ 1209675 h 1285875"/>
              <a:gd name="connsiteX3" fmla="*/ 0 w 895350"/>
              <a:gd name="connsiteY3" fmla="*/ 1181100 h 1285875"/>
              <a:gd name="connsiteX4" fmla="*/ 9525 w 895350"/>
              <a:gd name="connsiteY4" fmla="*/ 1047750 h 1285875"/>
              <a:gd name="connsiteX5" fmla="*/ 66675 w 895350"/>
              <a:gd name="connsiteY5" fmla="*/ 933450 h 1285875"/>
              <a:gd name="connsiteX6" fmla="*/ 95250 w 895350"/>
              <a:gd name="connsiteY6" fmla="*/ 904875 h 1285875"/>
              <a:gd name="connsiteX7" fmla="*/ 114300 w 895350"/>
              <a:gd name="connsiteY7" fmla="*/ 847725 h 1285875"/>
              <a:gd name="connsiteX8" fmla="*/ 123825 w 895350"/>
              <a:gd name="connsiteY8" fmla="*/ 819150 h 1285875"/>
              <a:gd name="connsiteX9" fmla="*/ 142875 w 895350"/>
              <a:gd name="connsiteY9" fmla="*/ 704850 h 1285875"/>
              <a:gd name="connsiteX10" fmla="*/ 171450 w 895350"/>
              <a:gd name="connsiteY10" fmla="*/ 619125 h 1285875"/>
              <a:gd name="connsiteX11" fmla="*/ 180975 w 895350"/>
              <a:gd name="connsiteY11" fmla="*/ 590550 h 1285875"/>
              <a:gd name="connsiteX12" fmla="*/ 200025 w 895350"/>
              <a:gd name="connsiteY12" fmla="*/ 514350 h 1285875"/>
              <a:gd name="connsiteX13" fmla="*/ 228600 w 895350"/>
              <a:gd name="connsiteY13" fmla="*/ 428625 h 1285875"/>
              <a:gd name="connsiteX14" fmla="*/ 238125 w 895350"/>
              <a:gd name="connsiteY14" fmla="*/ 400050 h 1285875"/>
              <a:gd name="connsiteX15" fmla="*/ 247650 w 895350"/>
              <a:gd name="connsiteY15" fmla="*/ 371475 h 1285875"/>
              <a:gd name="connsiteX16" fmla="*/ 266700 w 895350"/>
              <a:gd name="connsiteY16" fmla="*/ 342900 h 1285875"/>
              <a:gd name="connsiteX17" fmla="*/ 285750 w 895350"/>
              <a:gd name="connsiteY17" fmla="*/ 285750 h 1285875"/>
              <a:gd name="connsiteX18" fmla="*/ 333375 w 895350"/>
              <a:gd name="connsiteY18" fmla="*/ 200025 h 1285875"/>
              <a:gd name="connsiteX19" fmla="*/ 361950 w 895350"/>
              <a:gd name="connsiteY19" fmla="*/ 180975 h 1285875"/>
              <a:gd name="connsiteX20" fmla="*/ 428625 w 895350"/>
              <a:gd name="connsiteY20" fmla="*/ 104775 h 1285875"/>
              <a:gd name="connsiteX21" fmla="*/ 476250 w 895350"/>
              <a:gd name="connsiteY21" fmla="*/ 57150 h 1285875"/>
              <a:gd name="connsiteX22" fmla="*/ 495300 w 895350"/>
              <a:gd name="connsiteY22" fmla="*/ 28575 h 1285875"/>
              <a:gd name="connsiteX23" fmla="*/ 552450 w 895350"/>
              <a:gd name="connsiteY23" fmla="*/ 9525 h 1285875"/>
              <a:gd name="connsiteX24" fmla="*/ 581025 w 895350"/>
              <a:gd name="connsiteY24" fmla="*/ 0 h 1285875"/>
              <a:gd name="connsiteX25" fmla="*/ 666750 w 895350"/>
              <a:gd name="connsiteY25" fmla="*/ 9525 h 1285875"/>
              <a:gd name="connsiteX26" fmla="*/ 723900 w 895350"/>
              <a:gd name="connsiteY26" fmla="*/ 28575 h 1285875"/>
              <a:gd name="connsiteX27" fmla="*/ 752475 w 895350"/>
              <a:gd name="connsiteY27" fmla="*/ 38100 h 1285875"/>
              <a:gd name="connsiteX28" fmla="*/ 838200 w 895350"/>
              <a:gd name="connsiteY28" fmla="*/ 104775 h 1285875"/>
              <a:gd name="connsiteX29" fmla="*/ 857250 w 895350"/>
              <a:gd name="connsiteY29" fmla="*/ 133350 h 1285875"/>
              <a:gd name="connsiteX30" fmla="*/ 876300 w 895350"/>
              <a:gd name="connsiteY30" fmla="*/ 190500 h 1285875"/>
              <a:gd name="connsiteX31" fmla="*/ 895350 w 895350"/>
              <a:gd name="connsiteY31" fmla="*/ 257175 h 1285875"/>
              <a:gd name="connsiteX32" fmla="*/ 895350 w 895350"/>
              <a:gd name="connsiteY32" fmla="*/ 352425 h 1285875"/>
              <a:gd name="connsiteX33" fmla="*/ 885825 w 895350"/>
              <a:gd name="connsiteY33" fmla="*/ 409575 h 1285875"/>
              <a:gd name="connsiteX34" fmla="*/ 876300 w 895350"/>
              <a:gd name="connsiteY34" fmla="*/ 381000 h 1285875"/>
              <a:gd name="connsiteX35" fmla="*/ 819150 w 895350"/>
              <a:gd name="connsiteY35" fmla="*/ 371475 h 1285875"/>
              <a:gd name="connsiteX36" fmla="*/ 771525 w 895350"/>
              <a:gd name="connsiteY36" fmla="*/ 381000 h 1285875"/>
              <a:gd name="connsiteX37" fmla="*/ 695325 w 895350"/>
              <a:gd name="connsiteY37" fmla="*/ 400050 h 1285875"/>
              <a:gd name="connsiteX38" fmla="*/ 676275 w 895350"/>
              <a:gd name="connsiteY38" fmla="*/ 428625 h 1285875"/>
              <a:gd name="connsiteX39" fmla="*/ 647700 w 895350"/>
              <a:gd name="connsiteY39" fmla="*/ 457200 h 1285875"/>
              <a:gd name="connsiteX40" fmla="*/ 628650 w 895350"/>
              <a:gd name="connsiteY40" fmla="*/ 514350 h 1285875"/>
              <a:gd name="connsiteX41" fmla="*/ 619125 w 895350"/>
              <a:gd name="connsiteY41" fmla="*/ 542925 h 1285875"/>
              <a:gd name="connsiteX42" fmla="*/ 638175 w 895350"/>
              <a:gd name="connsiteY42" fmla="*/ 609600 h 1285875"/>
              <a:gd name="connsiteX43" fmla="*/ 657225 w 895350"/>
              <a:gd name="connsiteY43" fmla="*/ 666750 h 1285875"/>
              <a:gd name="connsiteX44" fmla="*/ 666750 w 895350"/>
              <a:gd name="connsiteY44" fmla="*/ 704850 h 1285875"/>
              <a:gd name="connsiteX45" fmla="*/ 676275 w 895350"/>
              <a:gd name="connsiteY45" fmla="*/ 733425 h 1285875"/>
              <a:gd name="connsiteX46" fmla="*/ 685800 w 895350"/>
              <a:gd name="connsiteY46" fmla="*/ 781050 h 1285875"/>
              <a:gd name="connsiteX47" fmla="*/ 695325 w 895350"/>
              <a:gd name="connsiteY47" fmla="*/ 809625 h 1285875"/>
              <a:gd name="connsiteX48" fmla="*/ 723900 w 895350"/>
              <a:gd name="connsiteY48" fmla="*/ 904875 h 1285875"/>
              <a:gd name="connsiteX49" fmla="*/ 733425 w 895350"/>
              <a:gd name="connsiteY49" fmla="*/ 933450 h 1285875"/>
              <a:gd name="connsiteX50" fmla="*/ 723900 w 895350"/>
              <a:gd name="connsiteY50" fmla="*/ 981075 h 1285875"/>
              <a:gd name="connsiteX51" fmla="*/ 695325 w 895350"/>
              <a:gd name="connsiteY51" fmla="*/ 1000125 h 1285875"/>
              <a:gd name="connsiteX52" fmla="*/ 638175 w 895350"/>
              <a:gd name="connsiteY52" fmla="*/ 1047750 h 1285875"/>
              <a:gd name="connsiteX53" fmla="*/ 609600 w 895350"/>
              <a:gd name="connsiteY53" fmla="*/ 1057275 h 1285875"/>
              <a:gd name="connsiteX54" fmla="*/ 581025 w 895350"/>
              <a:gd name="connsiteY54" fmla="*/ 1076325 h 1285875"/>
              <a:gd name="connsiteX55" fmla="*/ 523875 w 895350"/>
              <a:gd name="connsiteY55" fmla="*/ 1095375 h 1285875"/>
              <a:gd name="connsiteX56" fmla="*/ 466725 w 895350"/>
              <a:gd name="connsiteY56" fmla="*/ 1076325 h 1285875"/>
              <a:gd name="connsiteX57" fmla="*/ 247650 w 895350"/>
              <a:gd name="connsiteY57" fmla="*/ 1095375 h 1285875"/>
              <a:gd name="connsiteX58" fmla="*/ 95250 w 895350"/>
              <a:gd name="connsiteY58" fmla="*/ 1085850 h 1285875"/>
              <a:gd name="connsiteX59" fmla="*/ 66675 w 895350"/>
              <a:gd name="connsiteY59" fmla="*/ 1076325 h 1285875"/>
              <a:gd name="connsiteX60" fmla="*/ 66675 w 895350"/>
              <a:gd name="connsiteY60" fmla="*/ 1076325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95350" h="1285875">
                <a:moveTo>
                  <a:pt x="38100" y="1285875"/>
                </a:moveTo>
                <a:lnTo>
                  <a:pt x="38100" y="1285875"/>
                </a:lnTo>
                <a:cubicBezTo>
                  <a:pt x="28575" y="1260475"/>
                  <a:pt x="18796" y="1235169"/>
                  <a:pt x="9525" y="1209675"/>
                </a:cubicBezTo>
                <a:cubicBezTo>
                  <a:pt x="6094" y="1200239"/>
                  <a:pt x="0" y="1191140"/>
                  <a:pt x="0" y="1181100"/>
                </a:cubicBezTo>
                <a:cubicBezTo>
                  <a:pt x="0" y="1136537"/>
                  <a:pt x="2914" y="1091820"/>
                  <a:pt x="9525" y="1047750"/>
                </a:cubicBezTo>
                <a:cubicBezTo>
                  <a:pt x="14993" y="1011294"/>
                  <a:pt x="41177" y="958948"/>
                  <a:pt x="66675" y="933450"/>
                </a:cubicBezTo>
                <a:lnTo>
                  <a:pt x="95250" y="904875"/>
                </a:lnTo>
                <a:lnTo>
                  <a:pt x="114300" y="847725"/>
                </a:lnTo>
                <a:lnTo>
                  <a:pt x="123825" y="819150"/>
                </a:lnTo>
                <a:cubicBezTo>
                  <a:pt x="130579" y="765120"/>
                  <a:pt x="129389" y="749802"/>
                  <a:pt x="142875" y="704850"/>
                </a:cubicBezTo>
                <a:lnTo>
                  <a:pt x="171450" y="619125"/>
                </a:lnTo>
                <a:cubicBezTo>
                  <a:pt x="174625" y="609600"/>
                  <a:pt x="178540" y="600290"/>
                  <a:pt x="180975" y="590550"/>
                </a:cubicBezTo>
                <a:cubicBezTo>
                  <a:pt x="187325" y="565150"/>
                  <a:pt x="191746" y="539188"/>
                  <a:pt x="200025" y="514350"/>
                </a:cubicBezTo>
                <a:lnTo>
                  <a:pt x="228600" y="428625"/>
                </a:lnTo>
                <a:lnTo>
                  <a:pt x="238125" y="400050"/>
                </a:lnTo>
                <a:cubicBezTo>
                  <a:pt x="241300" y="390525"/>
                  <a:pt x="242081" y="379829"/>
                  <a:pt x="247650" y="371475"/>
                </a:cubicBezTo>
                <a:cubicBezTo>
                  <a:pt x="254000" y="361950"/>
                  <a:pt x="262051" y="353361"/>
                  <a:pt x="266700" y="342900"/>
                </a:cubicBezTo>
                <a:cubicBezTo>
                  <a:pt x="274855" y="324550"/>
                  <a:pt x="279400" y="304800"/>
                  <a:pt x="285750" y="285750"/>
                </a:cubicBezTo>
                <a:cubicBezTo>
                  <a:pt x="295676" y="255973"/>
                  <a:pt x="305302" y="218740"/>
                  <a:pt x="333375" y="200025"/>
                </a:cubicBezTo>
                <a:lnTo>
                  <a:pt x="361950" y="180975"/>
                </a:lnTo>
                <a:cubicBezTo>
                  <a:pt x="406400" y="114300"/>
                  <a:pt x="381000" y="136525"/>
                  <a:pt x="428625" y="104775"/>
                </a:cubicBezTo>
                <a:cubicBezTo>
                  <a:pt x="479425" y="28575"/>
                  <a:pt x="412750" y="120650"/>
                  <a:pt x="476250" y="57150"/>
                </a:cubicBezTo>
                <a:cubicBezTo>
                  <a:pt x="484345" y="49055"/>
                  <a:pt x="485592" y="34642"/>
                  <a:pt x="495300" y="28575"/>
                </a:cubicBezTo>
                <a:cubicBezTo>
                  <a:pt x="512328" y="17932"/>
                  <a:pt x="533400" y="15875"/>
                  <a:pt x="552450" y="9525"/>
                </a:cubicBezTo>
                <a:lnTo>
                  <a:pt x="581025" y="0"/>
                </a:lnTo>
                <a:cubicBezTo>
                  <a:pt x="609600" y="3175"/>
                  <a:pt x="638557" y="3886"/>
                  <a:pt x="666750" y="9525"/>
                </a:cubicBezTo>
                <a:cubicBezTo>
                  <a:pt x="686441" y="13463"/>
                  <a:pt x="704850" y="22225"/>
                  <a:pt x="723900" y="28575"/>
                </a:cubicBezTo>
                <a:cubicBezTo>
                  <a:pt x="733425" y="31750"/>
                  <a:pt x="744121" y="32531"/>
                  <a:pt x="752475" y="38100"/>
                </a:cubicBezTo>
                <a:cubicBezTo>
                  <a:pt x="792301" y="64651"/>
                  <a:pt x="810222" y="71202"/>
                  <a:pt x="838200" y="104775"/>
                </a:cubicBezTo>
                <a:cubicBezTo>
                  <a:pt x="845529" y="113569"/>
                  <a:pt x="852601" y="122889"/>
                  <a:pt x="857250" y="133350"/>
                </a:cubicBezTo>
                <a:cubicBezTo>
                  <a:pt x="865405" y="151700"/>
                  <a:pt x="869950" y="171450"/>
                  <a:pt x="876300" y="190500"/>
                </a:cubicBezTo>
                <a:cubicBezTo>
                  <a:pt x="889965" y="231494"/>
                  <a:pt x="883390" y="209335"/>
                  <a:pt x="895350" y="257175"/>
                </a:cubicBezTo>
                <a:cubicBezTo>
                  <a:pt x="873831" y="321733"/>
                  <a:pt x="895350" y="242976"/>
                  <a:pt x="895350" y="352425"/>
                </a:cubicBezTo>
                <a:cubicBezTo>
                  <a:pt x="895350" y="371738"/>
                  <a:pt x="889000" y="390525"/>
                  <a:pt x="885825" y="409575"/>
                </a:cubicBezTo>
                <a:cubicBezTo>
                  <a:pt x="882650" y="400050"/>
                  <a:pt x="882572" y="388840"/>
                  <a:pt x="876300" y="381000"/>
                </a:cubicBezTo>
                <a:cubicBezTo>
                  <a:pt x="851234" y="349668"/>
                  <a:pt x="848180" y="364217"/>
                  <a:pt x="819150" y="371475"/>
                </a:cubicBezTo>
                <a:cubicBezTo>
                  <a:pt x="803444" y="375402"/>
                  <a:pt x="787300" y="377360"/>
                  <a:pt x="771525" y="381000"/>
                </a:cubicBezTo>
                <a:cubicBezTo>
                  <a:pt x="746014" y="386887"/>
                  <a:pt x="695325" y="400050"/>
                  <a:pt x="695325" y="400050"/>
                </a:cubicBezTo>
                <a:cubicBezTo>
                  <a:pt x="688975" y="409575"/>
                  <a:pt x="683604" y="419831"/>
                  <a:pt x="676275" y="428625"/>
                </a:cubicBezTo>
                <a:cubicBezTo>
                  <a:pt x="667651" y="438973"/>
                  <a:pt x="654242" y="445425"/>
                  <a:pt x="647700" y="457200"/>
                </a:cubicBezTo>
                <a:cubicBezTo>
                  <a:pt x="637948" y="474753"/>
                  <a:pt x="635000" y="495300"/>
                  <a:pt x="628650" y="514350"/>
                </a:cubicBezTo>
                <a:lnTo>
                  <a:pt x="619125" y="542925"/>
                </a:lnTo>
                <a:cubicBezTo>
                  <a:pt x="651136" y="638957"/>
                  <a:pt x="602295" y="489999"/>
                  <a:pt x="638175" y="609600"/>
                </a:cubicBezTo>
                <a:cubicBezTo>
                  <a:pt x="643945" y="628834"/>
                  <a:pt x="650875" y="647700"/>
                  <a:pt x="657225" y="666750"/>
                </a:cubicBezTo>
                <a:cubicBezTo>
                  <a:pt x="661365" y="679169"/>
                  <a:pt x="663154" y="692263"/>
                  <a:pt x="666750" y="704850"/>
                </a:cubicBezTo>
                <a:cubicBezTo>
                  <a:pt x="669508" y="714504"/>
                  <a:pt x="673840" y="723685"/>
                  <a:pt x="676275" y="733425"/>
                </a:cubicBezTo>
                <a:cubicBezTo>
                  <a:pt x="680202" y="749131"/>
                  <a:pt x="681873" y="765344"/>
                  <a:pt x="685800" y="781050"/>
                </a:cubicBezTo>
                <a:cubicBezTo>
                  <a:pt x="688235" y="790790"/>
                  <a:pt x="692567" y="799971"/>
                  <a:pt x="695325" y="809625"/>
                </a:cubicBezTo>
                <a:cubicBezTo>
                  <a:pt x="724115" y="910392"/>
                  <a:pt x="678629" y="769062"/>
                  <a:pt x="723900" y="904875"/>
                </a:cubicBezTo>
                <a:lnTo>
                  <a:pt x="733425" y="933450"/>
                </a:lnTo>
                <a:cubicBezTo>
                  <a:pt x="730250" y="949325"/>
                  <a:pt x="731932" y="967019"/>
                  <a:pt x="723900" y="981075"/>
                </a:cubicBezTo>
                <a:cubicBezTo>
                  <a:pt x="718220" y="991014"/>
                  <a:pt x="704119" y="992796"/>
                  <a:pt x="695325" y="1000125"/>
                </a:cubicBezTo>
                <a:cubicBezTo>
                  <a:pt x="663727" y="1026457"/>
                  <a:pt x="673648" y="1030013"/>
                  <a:pt x="638175" y="1047750"/>
                </a:cubicBezTo>
                <a:cubicBezTo>
                  <a:pt x="629195" y="1052240"/>
                  <a:pt x="618580" y="1052785"/>
                  <a:pt x="609600" y="1057275"/>
                </a:cubicBezTo>
                <a:cubicBezTo>
                  <a:pt x="599361" y="1062395"/>
                  <a:pt x="591486" y="1071676"/>
                  <a:pt x="581025" y="1076325"/>
                </a:cubicBezTo>
                <a:cubicBezTo>
                  <a:pt x="562675" y="1084480"/>
                  <a:pt x="523875" y="1095375"/>
                  <a:pt x="523875" y="1095375"/>
                </a:cubicBezTo>
                <a:cubicBezTo>
                  <a:pt x="504825" y="1089025"/>
                  <a:pt x="486706" y="1074327"/>
                  <a:pt x="466725" y="1076325"/>
                </a:cubicBezTo>
                <a:cubicBezTo>
                  <a:pt x="330284" y="1089969"/>
                  <a:pt x="403289" y="1083403"/>
                  <a:pt x="247650" y="1095375"/>
                </a:cubicBezTo>
                <a:cubicBezTo>
                  <a:pt x="196850" y="1092200"/>
                  <a:pt x="145869" y="1091178"/>
                  <a:pt x="95250" y="1085850"/>
                </a:cubicBezTo>
                <a:cubicBezTo>
                  <a:pt x="85265" y="1084799"/>
                  <a:pt x="66675" y="1076325"/>
                  <a:pt x="66675" y="1076325"/>
                </a:cubicBezTo>
                <a:lnTo>
                  <a:pt x="66675" y="1076325"/>
                </a:lnTo>
              </a:path>
            </a:pathLst>
          </a:custGeom>
          <a:solidFill>
            <a:schemeClr val="bg1">
              <a:lumMod val="65000"/>
              <a:alpha val="82954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7BA9775-0C14-C74A-80BA-DB5AFB90D291}"/>
              </a:ext>
            </a:extLst>
          </p:cNvPr>
          <p:cNvSpPr/>
          <p:nvPr/>
        </p:nvSpPr>
        <p:spPr>
          <a:xfrm>
            <a:off x="7931835" y="1561514"/>
            <a:ext cx="1856935" cy="2352821"/>
          </a:xfrm>
          <a:custGeom>
            <a:avLst/>
            <a:gdLst>
              <a:gd name="connsiteX0" fmla="*/ 149469 w 1547446"/>
              <a:gd name="connsiteY0" fmla="*/ 1907930 h 1960684"/>
              <a:gd name="connsiteX1" fmla="*/ 149469 w 1547446"/>
              <a:gd name="connsiteY1" fmla="*/ 1907930 h 1960684"/>
              <a:gd name="connsiteX2" fmla="*/ 158261 w 1547446"/>
              <a:gd name="connsiteY2" fmla="*/ 1828800 h 1960684"/>
              <a:gd name="connsiteX3" fmla="*/ 175846 w 1547446"/>
              <a:gd name="connsiteY3" fmla="*/ 1776046 h 1960684"/>
              <a:gd name="connsiteX4" fmla="*/ 184638 w 1547446"/>
              <a:gd name="connsiteY4" fmla="*/ 1749669 h 1960684"/>
              <a:gd name="connsiteX5" fmla="*/ 202223 w 1547446"/>
              <a:gd name="connsiteY5" fmla="*/ 1696915 h 1960684"/>
              <a:gd name="connsiteX6" fmla="*/ 211015 w 1547446"/>
              <a:gd name="connsiteY6" fmla="*/ 1670538 h 1960684"/>
              <a:gd name="connsiteX7" fmla="*/ 228600 w 1547446"/>
              <a:gd name="connsiteY7" fmla="*/ 1591407 h 1960684"/>
              <a:gd name="connsiteX8" fmla="*/ 246184 w 1547446"/>
              <a:gd name="connsiteY8" fmla="*/ 1459523 h 1960684"/>
              <a:gd name="connsiteX9" fmla="*/ 254976 w 1547446"/>
              <a:gd name="connsiteY9" fmla="*/ 1424353 h 1960684"/>
              <a:gd name="connsiteX10" fmla="*/ 263769 w 1547446"/>
              <a:gd name="connsiteY10" fmla="*/ 1380392 h 1960684"/>
              <a:gd name="connsiteX11" fmla="*/ 281353 w 1547446"/>
              <a:gd name="connsiteY11" fmla="*/ 1274884 h 1960684"/>
              <a:gd name="connsiteX12" fmla="*/ 298938 w 1547446"/>
              <a:gd name="connsiteY12" fmla="*/ 1204546 h 1960684"/>
              <a:gd name="connsiteX13" fmla="*/ 325315 w 1547446"/>
              <a:gd name="connsiteY13" fmla="*/ 1125415 h 1960684"/>
              <a:gd name="connsiteX14" fmla="*/ 334107 w 1547446"/>
              <a:gd name="connsiteY14" fmla="*/ 1099038 h 1960684"/>
              <a:gd name="connsiteX15" fmla="*/ 369276 w 1547446"/>
              <a:gd name="connsiteY15" fmla="*/ 975946 h 1960684"/>
              <a:gd name="connsiteX16" fmla="*/ 378069 w 1547446"/>
              <a:gd name="connsiteY16" fmla="*/ 949569 h 1960684"/>
              <a:gd name="connsiteX17" fmla="*/ 395653 w 1547446"/>
              <a:gd name="connsiteY17" fmla="*/ 923192 h 1960684"/>
              <a:gd name="connsiteX18" fmla="*/ 404446 w 1547446"/>
              <a:gd name="connsiteY18" fmla="*/ 896815 h 1960684"/>
              <a:gd name="connsiteX19" fmla="*/ 448407 w 1547446"/>
              <a:gd name="connsiteY19" fmla="*/ 844061 h 1960684"/>
              <a:gd name="connsiteX20" fmla="*/ 474784 w 1547446"/>
              <a:gd name="connsiteY20" fmla="*/ 791307 h 1960684"/>
              <a:gd name="connsiteX21" fmla="*/ 501161 w 1547446"/>
              <a:gd name="connsiteY21" fmla="*/ 773723 h 1960684"/>
              <a:gd name="connsiteX22" fmla="*/ 518746 w 1547446"/>
              <a:gd name="connsiteY22" fmla="*/ 720969 h 1960684"/>
              <a:gd name="connsiteX23" fmla="*/ 536330 w 1547446"/>
              <a:gd name="connsiteY23" fmla="*/ 694592 h 1960684"/>
              <a:gd name="connsiteX24" fmla="*/ 545123 w 1547446"/>
              <a:gd name="connsiteY24" fmla="*/ 668215 h 1960684"/>
              <a:gd name="connsiteX25" fmla="*/ 571500 w 1547446"/>
              <a:gd name="connsiteY25" fmla="*/ 650630 h 1960684"/>
              <a:gd name="connsiteX26" fmla="*/ 615461 w 1547446"/>
              <a:gd name="connsiteY26" fmla="*/ 606669 h 1960684"/>
              <a:gd name="connsiteX27" fmla="*/ 659423 w 1547446"/>
              <a:gd name="connsiteY27" fmla="*/ 571500 h 1960684"/>
              <a:gd name="connsiteX28" fmla="*/ 685800 w 1547446"/>
              <a:gd name="connsiteY28" fmla="*/ 553915 h 1960684"/>
              <a:gd name="connsiteX29" fmla="*/ 764930 w 1547446"/>
              <a:gd name="connsiteY29" fmla="*/ 571500 h 1960684"/>
              <a:gd name="connsiteX30" fmla="*/ 791307 w 1547446"/>
              <a:gd name="connsiteY30" fmla="*/ 589084 h 1960684"/>
              <a:gd name="connsiteX31" fmla="*/ 826476 w 1547446"/>
              <a:gd name="connsiteY31" fmla="*/ 597876 h 1960684"/>
              <a:gd name="connsiteX32" fmla="*/ 896815 w 1547446"/>
              <a:gd name="connsiteY32" fmla="*/ 615461 h 1960684"/>
              <a:gd name="connsiteX33" fmla="*/ 949569 w 1547446"/>
              <a:gd name="connsiteY33" fmla="*/ 650630 h 1960684"/>
              <a:gd name="connsiteX34" fmla="*/ 975946 w 1547446"/>
              <a:gd name="connsiteY34" fmla="*/ 668215 h 1960684"/>
              <a:gd name="connsiteX35" fmla="*/ 993530 w 1547446"/>
              <a:gd name="connsiteY35" fmla="*/ 694592 h 1960684"/>
              <a:gd name="connsiteX36" fmla="*/ 1019907 w 1547446"/>
              <a:gd name="connsiteY36" fmla="*/ 712176 h 1960684"/>
              <a:gd name="connsiteX37" fmla="*/ 1055076 w 1547446"/>
              <a:gd name="connsiteY37" fmla="*/ 764930 h 1960684"/>
              <a:gd name="connsiteX38" fmla="*/ 1072661 w 1547446"/>
              <a:gd name="connsiteY38" fmla="*/ 791307 h 1960684"/>
              <a:gd name="connsiteX39" fmla="*/ 1090246 w 1547446"/>
              <a:gd name="connsiteY39" fmla="*/ 975946 h 1960684"/>
              <a:gd name="connsiteX40" fmla="*/ 1143000 w 1547446"/>
              <a:gd name="connsiteY40" fmla="*/ 967153 h 1960684"/>
              <a:gd name="connsiteX41" fmla="*/ 1195753 w 1547446"/>
              <a:gd name="connsiteY41" fmla="*/ 949569 h 1960684"/>
              <a:gd name="connsiteX42" fmla="*/ 1248507 w 1547446"/>
              <a:gd name="connsiteY42" fmla="*/ 940776 h 1960684"/>
              <a:gd name="connsiteX43" fmla="*/ 1301261 w 1547446"/>
              <a:gd name="connsiteY43" fmla="*/ 949569 h 1960684"/>
              <a:gd name="connsiteX44" fmla="*/ 1327638 w 1547446"/>
              <a:gd name="connsiteY44" fmla="*/ 958361 h 1960684"/>
              <a:gd name="connsiteX45" fmla="*/ 1441938 w 1547446"/>
              <a:gd name="connsiteY45" fmla="*/ 967153 h 1960684"/>
              <a:gd name="connsiteX46" fmla="*/ 1529861 w 1547446"/>
              <a:gd name="connsiteY46" fmla="*/ 958361 h 1960684"/>
              <a:gd name="connsiteX47" fmla="*/ 1547446 w 1547446"/>
              <a:gd name="connsiteY47" fmla="*/ 905607 h 1960684"/>
              <a:gd name="connsiteX48" fmla="*/ 1521069 w 1547446"/>
              <a:gd name="connsiteY48" fmla="*/ 817684 h 1960684"/>
              <a:gd name="connsiteX49" fmla="*/ 1494692 w 1547446"/>
              <a:gd name="connsiteY49" fmla="*/ 800100 h 1960684"/>
              <a:gd name="connsiteX50" fmla="*/ 1485900 w 1547446"/>
              <a:gd name="connsiteY50" fmla="*/ 773723 h 1960684"/>
              <a:gd name="connsiteX51" fmla="*/ 1459523 w 1547446"/>
              <a:gd name="connsiteY51" fmla="*/ 756138 h 1960684"/>
              <a:gd name="connsiteX52" fmla="*/ 1433146 w 1547446"/>
              <a:gd name="connsiteY52" fmla="*/ 729761 h 1960684"/>
              <a:gd name="connsiteX53" fmla="*/ 1406769 w 1547446"/>
              <a:gd name="connsiteY53" fmla="*/ 712176 h 1960684"/>
              <a:gd name="connsiteX54" fmla="*/ 1354015 w 1547446"/>
              <a:gd name="connsiteY54" fmla="*/ 668215 h 1960684"/>
              <a:gd name="connsiteX55" fmla="*/ 1336430 w 1547446"/>
              <a:gd name="connsiteY55" fmla="*/ 641838 h 1960684"/>
              <a:gd name="connsiteX56" fmla="*/ 1283676 w 1547446"/>
              <a:gd name="connsiteY56" fmla="*/ 615461 h 1960684"/>
              <a:gd name="connsiteX57" fmla="*/ 1257300 w 1547446"/>
              <a:gd name="connsiteY57" fmla="*/ 589084 h 1960684"/>
              <a:gd name="connsiteX58" fmla="*/ 1230923 w 1547446"/>
              <a:gd name="connsiteY58" fmla="*/ 571500 h 1960684"/>
              <a:gd name="connsiteX59" fmla="*/ 1213338 w 1547446"/>
              <a:gd name="connsiteY59" fmla="*/ 545123 h 1960684"/>
              <a:gd name="connsiteX60" fmla="*/ 1186961 w 1547446"/>
              <a:gd name="connsiteY60" fmla="*/ 527538 h 1960684"/>
              <a:gd name="connsiteX61" fmla="*/ 1160584 w 1547446"/>
              <a:gd name="connsiteY61" fmla="*/ 501161 h 1960684"/>
              <a:gd name="connsiteX62" fmla="*/ 1107830 w 1547446"/>
              <a:gd name="connsiteY62" fmla="*/ 465992 h 1960684"/>
              <a:gd name="connsiteX63" fmla="*/ 1037492 w 1547446"/>
              <a:gd name="connsiteY63" fmla="*/ 404446 h 1960684"/>
              <a:gd name="connsiteX64" fmla="*/ 984738 w 1547446"/>
              <a:gd name="connsiteY64" fmla="*/ 369276 h 1960684"/>
              <a:gd name="connsiteX65" fmla="*/ 958361 w 1547446"/>
              <a:gd name="connsiteY65" fmla="*/ 351692 h 1960684"/>
              <a:gd name="connsiteX66" fmla="*/ 931984 w 1547446"/>
              <a:gd name="connsiteY66" fmla="*/ 342900 h 1960684"/>
              <a:gd name="connsiteX67" fmla="*/ 905607 w 1547446"/>
              <a:gd name="connsiteY67" fmla="*/ 325315 h 1960684"/>
              <a:gd name="connsiteX68" fmla="*/ 852853 w 1547446"/>
              <a:gd name="connsiteY68" fmla="*/ 307730 h 1960684"/>
              <a:gd name="connsiteX69" fmla="*/ 800100 w 1547446"/>
              <a:gd name="connsiteY69" fmla="*/ 272561 h 1960684"/>
              <a:gd name="connsiteX70" fmla="*/ 773723 w 1547446"/>
              <a:gd name="connsiteY70" fmla="*/ 254976 h 1960684"/>
              <a:gd name="connsiteX71" fmla="*/ 764930 w 1547446"/>
              <a:gd name="connsiteY71" fmla="*/ 175846 h 1960684"/>
              <a:gd name="connsiteX72" fmla="*/ 791307 w 1547446"/>
              <a:gd name="connsiteY72" fmla="*/ 149469 h 1960684"/>
              <a:gd name="connsiteX73" fmla="*/ 800100 w 1547446"/>
              <a:gd name="connsiteY73" fmla="*/ 123092 h 1960684"/>
              <a:gd name="connsiteX74" fmla="*/ 756138 w 1547446"/>
              <a:gd name="connsiteY74" fmla="*/ 79130 h 1960684"/>
              <a:gd name="connsiteX75" fmla="*/ 703384 w 1547446"/>
              <a:gd name="connsiteY75" fmla="*/ 61546 h 1960684"/>
              <a:gd name="connsiteX76" fmla="*/ 677007 w 1547446"/>
              <a:gd name="connsiteY76" fmla="*/ 52753 h 1960684"/>
              <a:gd name="connsiteX77" fmla="*/ 650630 w 1547446"/>
              <a:gd name="connsiteY77" fmla="*/ 61546 h 1960684"/>
              <a:gd name="connsiteX78" fmla="*/ 641838 w 1547446"/>
              <a:gd name="connsiteY78" fmla="*/ 87923 h 1960684"/>
              <a:gd name="connsiteX79" fmla="*/ 633046 w 1547446"/>
              <a:gd name="connsiteY79" fmla="*/ 193430 h 1960684"/>
              <a:gd name="connsiteX80" fmla="*/ 597876 w 1547446"/>
              <a:gd name="connsiteY80" fmla="*/ 184638 h 1960684"/>
              <a:gd name="connsiteX81" fmla="*/ 571500 w 1547446"/>
              <a:gd name="connsiteY81" fmla="*/ 131884 h 1960684"/>
              <a:gd name="connsiteX82" fmla="*/ 580292 w 1547446"/>
              <a:gd name="connsiteY82" fmla="*/ 87923 h 1960684"/>
              <a:gd name="connsiteX83" fmla="*/ 580292 w 1547446"/>
              <a:gd name="connsiteY83" fmla="*/ 17584 h 1960684"/>
              <a:gd name="connsiteX84" fmla="*/ 553915 w 1547446"/>
              <a:gd name="connsiteY84" fmla="*/ 0 h 1960684"/>
              <a:gd name="connsiteX85" fmla="*/ 501161 w 1547446"/>
              <a:gd name="connsiteY85" fmla="*/ 17584 h 1960684"/>
              <a:gd name="connsiteX86" fmla="*/ 448407 w 1547446"/>
              <a:gd name="connsiteY86" fmla="*/ 43961 h 1960684"/>
              <a:gd name="connsiteX87" fmla="*/ 395653 w 1547446"/>
              <a:gd name="connsiteY87" fmla="*/ 79130 h 1960684"/>
              <a:gd name="connsiteX88" fmla="*/ 369276 w 1547446"/>
              <a:gd name="connsiteY88" fmla="*/ 131884 h 1960684"/>
              <a:gd name="connsiteX89" fmla="*/ 351692 w 1547446"/>
              <a:gd name="connsiteY89" fmla="*/ 263769 h 1960684"/>
              <a:gd name="connsiteX90" fmla="*/ 334107 w 1547446"/>
              <a:gd name="connsiteY90" fmla="*/ 334107 h 1960684"/>
              <a:gd name="connsiteX91" fmla="*/ 281353 w 1547446"/>
              <a:gd name="connsiteY91" fmla="*/ 360484 h 1960684"/>
              <a:gd name="connsiteX92" fmla="*/ 167053 w 1547446"/>
              <a:gd name="connsiteY92" fmla="*/ 342900 h 1960684"/>
              <a:gd name="connsiteX93" fmla="*/ 140676 w 1547446"/>
              <a:gd name="connsiteY93" fmla="*/ 325315 h 1960684"/>
              <a:gd name="connsiteX94" fmla="*/ 131884 w 1547446"/>
              <a:gd name="connsiteY94" fmla="*/ 298938 h 1960684"/>
              <a:gd name="connsiteX95" fmla="*/ 70338 w 1547446"/>
              <a:gd name="connsiteY95" fmla="*/ 325315 h 1960684"/>
              <a:gd name="connsiteX96" fmla="*/ 52753 w 1547446"/>
              <a:gd name="connsiteY96" fmla="*/ 351692 h 1960684"/>
              <a:gd name="connsiteX97" fmla="*/ 26376 w 1547446"/>
              <a:gd name="connsiteY97" fmla="*/ 369276 h 1960684"/>
              <a:gd name="connsiteX98" fmla="*/ 17584 w 1547446"/>
              <a:gd name="connsiteY98" fmla="*/ 395653 h 1960684"/>
              <a:gd name="connsiteX99" fmla="*/ 0 w 1547446"/>
              <a:gd name="connsiteY99" fmla="*/ 422030 h 1960684"/>
              <a:gd name="connsiteX100" fmla="*/ 35169 w 1547446"/>
              <a:gd name="connsiteY100" fmla="*/ 474784 h 1960684"/>
              <a:gd name="connsiteX101" fmla="*/ 52753 w 1547446"/>
              <a:gd name="connsiteY101" fmla="*/ 501161 h 1960684"/>
              <a:gd name="connsiteX102" fmla="*/ 79130 w 1547446"/>
              <a:gd name="connsiteY102" fmla="*/ 518746 h 1960684"/>
              <a:gd name="connsiteX103" fmla="*/ 105507 w 1547446"/>
              <a:gd name="connsiteY103" fmla="*/ 597876 h 1960684"/>
              <a:gd name="connsiteX104" fmla="*/ 114300 w 1547446"/>
              <a:gd name="connsiteY104" fmla="*/ 624253 h 1960684"/>
              <a:gd name="connsiteX105" fmla="*/ 105507 w 1547446"/>
              <a:gd name="connsiteY105" fmla="*/ 668215 h 1960684"/>
              <a:gd name="connsiteX106" fmla="*/ 123092 w 1547446"/>
              <a:gd name="connsiteY106" fmla="*/ 826476 h 1960684"/>
              <a:gd name="connsiteX107" fmla="*/ 123092 w 1547446"/>
              <a:gd name="connsiteY107" fmla="*/ 1125415 h 1960684"/>
              <a:gd name="connsiteX108" fmla="*/ 114300 w 1547446"/>
              <a:gd name="connsiteY108" fmla="*/ 1151792 h 1960684"/>
              <a:gd name="connsiteX109" fmla="*/ 105507 w 1547446"/>
              <a:gd name="connsiteY109" fmla="*/ 1186961 h 1960684"/>
              <a:gd name="connsiteX110" fmla="*/ 114300 w 1547446"/>
              <a:gd name="connsiteY110" fmla="*/ 1547446 h 1960684"/>
              <a:gd name="connsiteX111" fmla="*/ 123092 w 1547446"/>
              <a:gd name="connsiteY111" fmla="*/ 1582615 h 1960684"/>
              <a:gd name="connsiteX112" fmla="*/ 140676 w 1547446"/>
              <a:gd name="connsiteY112" fmla="*/ 1652953 h 1960684"/>
              <a:gd name="connsiteX113" fmla="*/ 175846 w 1547446"/>
              <a:gd name="connsiteY113" fmla="*/ 1705707 h 1960684"/>
              <a:gd name="connsiteX114" fmla="*/ 184638 w 1547446"/>
              <a:gd name="connsiteY114" fmla="*/ 1837592 h 1960684"/>
              <a:gd name="connsiteX115" fmla="*/ 202223 w 1547446"/>
              <a:gd name="connsiteY115" fmla="*/ 1890346 h 1960684"/>
              <a:gd name="connsiteX116" fmla="*/ 219807 w 1547446"/>
              <a:gd name="connsiteY116" fmla="*/ 1960684 h 1960684"/>
              <a:gd name="connsiteX117" fmla="*/ 228600 w 1547446"/>
              <a:gd name="connsiteY117" fmla="*/ 1916723 h 1960684"/>
              <a:gd name="connsiteX118" fmla="*/ 246184 w 1547446"/>
              <a:gd name="connsiteY118" fmla="*/ 1872761 h 1960684"/>
              <a:gd name="connsiteX119" fmla="*/ 246184 w 1547446"/>
              <a:gd name="connsiteY119" fmla="*/ 1872761 h 196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547446" h="1960684">
                <a:moveTo>
                  <a:pt x="149469" y="1907930"/>
                </a:moveTo>
                <a:lnTo>
                  <a:pt x="149469" y="1907930"/>
                </a:lnTo>
                <a:cubicBezTo>
                  <a:pt x="152400" y="1881553"/>
                  <a:pt x="153056" y="1854824"/>
                  <a:pt x="158261" y="1828800"/>
                </a:cubicBezTo>
                <a:cubicBezTo>
                  <a:pt x="161896" y="1810624"/>
                  <a:pt x="169984" y="1793631"/>
                  <a:pt x="175846" y="1776046"/>
                </a:cubicBezTo>
                <a:lnTo>
                  <a:pt x="184638" y="1749669"/>
                </a:lnTo>
                <a:lnTo>
                  <a:pt x="202223" y="1696915"/>
                </a:lnTo>
                <a:cubicBezTo>
                  <a:pt x="205154" y="1688123"/>
                  <a:pt x="208767" y="1679529"/>
                  <a:pt x="211015" y="1670538"/>
                </a:cubicBezTo>
                <a:cubicBezTo>
                  <a:pt x="218014" y="1642540"/>
                  <a:pt x="224136" y="1620420"/>
                  <a:pt x="228600" y="1591407"/>
                </a:cubicBezTo>
                <a:cubicBezTo>
                  <a:pt x="236257" y="1541635"/>
                  <a:pt x="237300" y="1508387"/>
                  <a:pt x="246184" y="1459523"/>
                </a:cubicBezTo>
                <a:cubicBezTo>
                  <a:pt x="248346" y="1447634"/>
                  <a:pt x="252355" y="1436149"/>
                  <a:pt x="254976" y="1424353"/>
                </a:cubicBezTo>
                <a:cubicBezTo>
                  <a:pt x="258218" y="1409765"/>
                  <a:pt x="261172" y="1395109"/>
                  <a:pt x="263769" y="1380392"/>
                </a:cubicBezTo>
                <a:cubicBezTo>
                  <a:pt x="269965" y="1345280"/>
                  <a:pt x="272705" y="1309474"/>
                  <a:pt x="281353" y="1274884"/>
                </a:cubicBezTo>
                <a:cubicBezTo>
                  <a:pt x="287215" y="1251438"/>
                  <a:pt x="291295" y="1227473"/>
                  <a:pt x="298938" y="1204546"/>
                </a:cubicBezTo>
                <a:lnTo>
                  <a:pt x="325315" y="1125415"/>
                </a:lnTo>
                <a:cubicBezTo>
                  <a:pt x="328246" y="1116623"/>
                  <a:pt x="331859" y="1108029"/>
                  <a:pt x="334107" y="1099038"/>
                </a:cubicBezTo>
                <a:cubicBezTo>
                  <a:pt x="356184" y="1010733"/>
                  <a:pt x="344053" y="1051616"/>
                  <a:pt x="369276" y="975946"/>
                </a:cubicBezTo>
                <a:cubicBezTo>
                  <a:pt x="372207" y="967154"/>
                  <a:pt x="372928" y="957281"/>
                  <a:pt x="378069" y="949569"/>
                </a:cubicBezTo>
                <a:cubicBezTo>
                  <a:pt x="383930" y="940777"/>
                  <a:pt x="390927" y="932643"/>
                  <a:pt x="395653" y="923192"/>
                </a:cubicBezTo>
                <a:cubicBezTo>
                  <a:pt x="399798" y="914902"/>
                  <a:pt x="400301" y="905105"/>
                  <a:pt x="404446" y="896815"/>
                </a:cubicBezTo>
                <a:cubicBezTo>
                  <a:pt x="416688" y="872331"/>
                  <a:pt x="428960" y="863508"/>
                  <a:pt x="448407" y="844061"/>
                </a:cubicBezTo>
                <a:cubicBezTo>
                  <a:pt x="455558" y="822610"/>
                  <a:pt x="457742" y="808349"/>
                  <a:pt x="474784" y="791307"/>
                </a:cubicBezTo>
                <a:cubicBezTo>
                  <a:pt x="482256" y="783835"/>
                  <a:pt x="492369" y="779584"/>
                  <a:pt x="501161" y="773723"/>
                </a:cubicBezTo>
                <a:cubicBezTo>
                  <a:pt x="507023" y="756138"/>
                  <a:pt x="508464" y="736392"/>
                  <a:pt x="518746" y="720969"/>
                </a:cubicBezTo>
                <a:cubicBezTo>
                  <a:pt x="524607" y="712177"/>
                  <a:pt x="531604" y="704043"/>
                  <a:pt x="536330" y="694592"/>
                </a:cubicBezTo>
                <a:cubicBezTo>
                  <a:pt x="540475" y="686302"/>
                  <a:pt x="539333" y="675452"/>
                  <a:pt x="545123" y="668215"/>
                </a:cubicBezTo>
                <a:cubicBezTo>
                  <a:pt x="551724" y="659963"/>
                  <a:pt x="562708" y="656492"/>
                  <a:pt x="571500" y="650630"/>
                </a:cubicBezTo>
                <a:cubicBezTo>
                  <a:pt x="618388" y="580295"/>
                  <a:pt x="556849" y="665280"/>
                  <a:pt x="615461" y="606669"/>
                </a:cubicBezTo>
                <a:cubicBezTo>
                  <a:pt x="655232" y="566899"/>
                  <a:pt x="608072" y="588616"/>
                  <a:pt x="659423" y="571500"/>
                </a:cubicBezTo>
                <a:cubicBezTo>
                  <a:pt x="668215" y="565638"/>
                  <a:pt x="675298" y="555082"/>
                  <a:pt x="685800" y="553915"/>
                </a:cubicBezTo>
                <a:cubicBezTo>
                  <a:pt x="696856" y="552686"/>
                  <a:pt x="748072" y="563071"/>
                  <a:pt x="764930" y="571500"/>
                </a:cubicBezTo>
                <a:cubicBezTo>
                  <a:pt x="774381" y="576226"/>
                  <a:pt x="781594" y="584922"/>
                  <a:pt x="791307" y="589084"/>
                </a:cubicBezTo>
                <a:cubicBezTo>
                  <a:pt x="802414" y="593844"/>
                  <a:pt x="814680" y="595255"/>
                  <a:pt x="826476" y="597876"/>
                </a:cubicBezTo>
                <a:cubicBezTo>
                  <a:pt x="890133" y="612022"/>
                  <a:pt x="849682" y="599751"/>
                  <a:pt x="896815" y="615461"/>
                </a:cubicBezTo>
                <a:lnTo>
                  <a:pt x="949569" y="650630"/>
                </a:lnTo>
                <a:lnTo>
                  <a:pt x="975946" y="668215"/>
                </a:lnTo>
                <a:cubicBezTo>
                  <a:pt x="981807" y="677007"/>
                  <a:pt x="986058" y="687120"/>
                  <a:pt x="993530" y="694592"/>
                </a:cubicBezTo>
                <a:cubicBezTo>
                  <a:pt x="1001002" y="702064"/>
                  <a:pt x="1012949" y="704224"/>
                  <a:pt x="1019907" y="712176"/>
                </a:cubicBezTo>
                <a:cubicBezTo>
                  <a:pt x="1033824" y="728081"/>
                  <a:pt x="1043353" y="747345"/>
                  <a:pt x="1055076" y="764930"/>
                </a:cubicBezTo>
                <a:lnTo>
                  <a:pt x="1072661" y="791307"/>
                </a:lnTo>
                <a:cubicBezTo>
                  <a:pt x="1078523" y="852853"/>
                  <a:pt x="1029262" y="986111"/>
                  <a:pt x="1090246" y="975946"/>
                </a:cubicBezTo>
                <a:cubicBezTo>
                  <a:pt x="1107831" y="973015"/>
                  <a:pt x="1125705" y="971477"/>
                  <a:pt x="1143000" y="967153"/>
                </a:cubicBezTo>
                <a:cubicBezTo>
                  <a:pt x="1160982" y="962657"/>
                  <a:pt x="1177470" y="952616"/>
                  <a:pt x="1195753" y="949569"/>
                </a:cubicBezTo>
                <a:lnTo>
                  <a:pt x="1248507" y="940776"/>
                </a:lnTo>
                <a:cubicBezTo>
                  <a:pt x="1266092" y="943707"/>
                  <a:pt x="1283858" y="945702"/>
                  <a:pt x="1301261" y="949569"/>
                </a:cubicBezTo>
                <a:cubicBezTo>
                  <a:pt x="1310308" y="951580"/>
                  <a:pt x="1318442" y="957211"/>
                  <a:pt x="1327638" y="958361"/>
                </a:cubicBezTo>
                <a:cubicBezTo>
                  <a:pt x="1365555" y="963101"/>
                  <a:pt x="1403838" y="964222"/>
                  <a:pt x="1441938" y="967153"/>
                </a:cubicBezTo>
                <a:lnTo>
                  <a:pt x="1529861" y="958361"/>
                </a:lnTo>
                <a:cubicBezTo>
                  <a:pt x="1545872" y="949021"/>
                  <a:pt x="1547446" y="905607"/>
                  <a:pt x="1547446" y="905607"/>
                </a:cubicBezTo>
                <a:cubicBezTo>
                  <a:pt x="1543927" y="891531"/>
                  <a:pt x="1527488" y="821963"/>
                  <a:pt x="1521069" y="817684"/>
                </a:cubicBezTo>
                <a:lnTo>
                  <a:pt x="1494692" y="800100"/>
                </a:lnTo>
                <a:cubicBezTo>
                  <a:pt x="1491761" y="791308"/>
                  <a:pt x="1491690" y="780960"/>
                  <a:pt x="1485900" y="773723"/>
                </a:cubicBezTo>
                <a:cubicBezTo>
                  <a:pt x="1479299" y="765471"/>
                  <a:pt x="1467641" y="762903"/>
                  <a:pt x="1459523" y="756138"/>
                </a:cubicBezTo>
                <a:cubicBezTo>
                  <a:pt x="1449971" y="748178"/>
                  <a:pt x="1442698" y="737721"/>
                  <a:pt x="1433146" y="729761"/>
                </a:cubicBezTo>
                <a:cubicBezTo>
                  <a:pt x="1425028" y="722996"/>
                  <a:pt x="1414887" y="718941"/>
                  <a:pt x="1406769" y="712176"/>
                </a:cubicBezTo>
                <a:cubicBezTo>
                  <a:pt x="1339071" y="655761"/>
                  <a:pt x="1419505" y="711876"/>
                  <a:pt x="1354015" y="668215"/>
                </a:cubicBezTo>
                <a:cubicBezTo>
                  <a:pt x="1348153" y="659423"/>
                  <a:pt x="1343902" y="649310"/>
                  <a:pt x="1336430" y="641838"/>
                </a:cubicBezTo>
                <a:cubicBezTo>
                  <a:pt x="1319385" y="624793"/>
                  <a:pt x="1305130" y="622612"/>
                  <a:pt x="1283676" y="615461"/>
                </a:cubicBezTo>
                <a:cubicBezTo>
                  <a:pt x="1274884" y="606669"/>
                  <a:pt x="1266852" y="597044"/>
                  <a:pt x="1257300" y="589084"/>
                </a:cubicBezTo>
                <a:cubicBezTo>
                  <a:pt x="1249182" y="582319"/>
                  <a:pt x="1238395" y="578972"/>
                  <a:pt x="1230923" y="571500"/>
                </a:cubicBezTo>
                <a:cubicBezTo>
                  <a:pt x="1223451" y="564028"/>
                  <a:pt x="1220810" y="552595"/>
                  <a:pt x="1213338" y="545123"/>
                </a:cubicBezTo>
                <a:cubicBezTo>
                  <a:pt x="1205866" y="537651"/>
                  <a:pt x="1195079" y="534303"/>
                  <a:pt x="1186961" y="527538"/>
                </a:cubicBezTo>
                <a:cubicBezTo>
                  <a:pt x="1177409" y="519578"/>
                  <a:pt x="1170399" y="508795"/>
                  <a:pt x="1160584" y="501161"/>
                </a:cubicBezTo>
                <a:cubicBezTo>
                  <a:pt x="1143902" y="488186"/>
                  <a:pt x="1107830" y="465992"/>
                  <a:pt x="1107830" y="465992"/>
                </a:cubicBezTo>
                <a:cubicBezTo>
                  <a:pt x="1078523" y="422030"/>
                  <a:pt x="1099039" y="445477"/>
                  <a:pt x="1037492" y="404446"/>
                </a:cubicBezTo>
                <a:lnTo>
                  <a:pt x="984738" y="369276"/>
                </a:lnTo>
                <a:cubicBezTo>
                  <a:pt x="975946" y="363415"/>
                  <a:pt x="968386" y="355033"/>
                  <a:pt x="958361" y="351692"/>
                </a:cubicBezTo>
                <a:lnTo>
                  <a:pt x="931984" y="342900"/>
                </a:lnTo>
                <a:cubicBezTo>
                  <a:pt x="923192" y="337038"/>
                  <a:pt x="915263" y="329607"/>
                  <a:pt x="905607" y="325315"/>
                </a:cubicBezTo>
                <a:cubicBezTo>
                  <a:pt x="888669" y="317787"/>
                  <a:pt x="868276" y="318012"/>
                  <a:pt x="852853" y="307730"/>
                </a:cubicBezTo>
                <a:lnTo>
                  <a:pt x="800100" y="272561"/>
                </a:lnTo>
                <a:lnTo>
                  <a:pt x="773723" y="254976"/>
                </a:lnTo>
                <a:cubicBezTo>
                  <a:pt x="762977" y="222738"/>
                  <a:pt x="745392" y="205153"/>
                  <a:pt x="764930" y="175846"/>
                </a:cubicBezTo>
                <a:cubicBezTo>
                  <a:pt x="771827" y="165500"/>
                  <a:pt x="782515" y="158261"/>
                  <a:pt x="791307" y="149469"/>
                </a:cubicBezTo>
                <a:cubicBezTo>
                  <a:pt x="794238" y="140677"/>
                  <a:pt x="801624" y="132234"/>
                  <a:pt x="800100" y="123092"/>
                </a:cubicBezTo>
                <a:cubicBezTo>
                  <a:pt x="797052" y="104805"/>
                  <a:pt x="770908" y="85695"/>
                  <a:pt x="756138" y="79130"/>
                </a:cubicBezTo>
                <a:cubicBezTo>
                  <a:pt x="739200" y="71602"/>
                  <a:pt x="720969" y="67408"/>
                  <a:pt x="703384" y="61546"/>
                </a:cubicBezTo>
                <a:lnTo>
                  <a:pt x="677007" y="52753"/>
                </a:lnTo>
                <a:cubicBezTo>
                  <a:pt x="668215" y="55684"/>
                  <a:pt x="657183" y="54992"/>
                  <a:pt x="650630" y="61546"/>
                </a:cubicBezTo>
                <a:cubicBezTo>
                  <a:pt x="644077" y="68099"/>
                  <a:pt x="643063" y="78736"/>
                  <a:pt x="641838" y="87923"/>
                </a:cubicBezTo>
                <a:cubicBezTo>
                  <a:pt x="637174" y="122904"/>
                  <a:pt x="635977" y="158261"/>
                  <a:pt x="633046" y="193430"/>
                </a:cubicBezTo>
                <a:cubicBezTo>
                  <a:pt x="621323" y="190499"/>
                  <a:pt x="607931" y="191341"/>
                  <a:pt x="597876" y="184638"/>
                </a:cubicBezTo>
                <a:cubicBezTo>
                  <a:pt x="583267" y="174899"/>
                  <a:pt x="576515" y="146930"/>
                  <a:pt x="571500" y="131884"/>
                </a:cubicBezTo>
                <a:cubicBezTo>
                  <a:pt x="574431" y="117230"/>
                  <a:pt x="576668" y="102421"/>
                  <a:pt x="580292" y="87923"/>
                </a:cubicBezTo>
                <a:cubicBezTo>
                  <a:pt x="587740" y="58132"/>
                  <a:pt x="600689" y="53279"/>
                  <a:pt x="580292" y="17584"/>
                </a:cubicBezTo>
                <a:cubicBezTo>
                  <a:pt x="575049" y="8409"/>
                  <a:pt x="562707" y="5861"/>
                  <a:pt x="553915" y="0"/>
                </a:cubicBezTo>
                <a:cubicBezTo>
                  <a:pt x="536330" y="5861"/>
                  <a:pt x="516584" y="7302"/>
                  <a:pt x="501161" y="17584"/>
                </a:cubicBezTo>
                <a:cubicBezTo>
                  <a:pt x="467073" y="40310"/>
                  <a:pt x="484809" y="31827"/>
                  <a:pt x="448407" y="43961"/>
                </a:cubicBezTo>
                <a:cubicBezTo>
                  <a:pt x="430822" y="55684"/>
                  <a:pt x="402336" y="59080"/>
                  <a:pt x="395653" y="79130"/>
                </a:cubicBezTo>
                <a:cubicBezTo>
                  <a:pt x="383519" y="115532"/>
                  <a:pt x="392002" y="97796"/>
                  <a:pt x="369276" y="131884"/>
                </a:cubicBezTo>
                <a:cubicBezTo>
                  <a:pt x="347726" y="196535"/>
                  <a:pt x="367338" y="130770"/>
                  <a:pt x="351692" y="263769"/>
                </a:cubicBezTo>
                <a:cubicBezTo>
                  <a:pt x="351465" y="265698"/>
                  <a:pt x="341187" y="325257"/>
                  <a:pt x="334107" y="334107"/>
                </a:cubicBezTo>
                <a:cubicBezTo>
                  <a:pt x="321710" y="349603"/>
                  <a:pt x="298730" y="354692"/>
                  <a:pt x="281353" y="360484"/>
                </a:cubicBezTo>
                <a:cubicBezTo>
                  <a:pt x="256142" y="357963"/>
                  <a:pt x="198738" y="358742"/>
                  <a:pt x="167053" y="342900"/>
                </a:cubicBezTo>
                <a:cubicBezTo>
                  <a:pt x="157601" y="338174"/>
                  <a:pt x="149468" y="331177"/>
                  <a:pt x="140676" y="325315"/>
                </a:cubicBezTo>
                <a:cubicBezTo>
                  <a:pt x="137745" y="316523"/>
                  <a:pt x="140489" y="302380"/>
                  <a:pt x="131884" y="298938"/>
                </a:cubicBezTo>
                <a:cubicBezTo>
                  <a:pt x="114141" y="291841"/>
                  <a:pt x="82565" y="317163"/>
                  <a:pt x="70338" y="325315"/>
                </a:cubicBezTo>
                <a:cubicBezTo>
                  <a:pt x="64476" y="334107"/>
                  <a:pt x="60225" y="344220"/>
                  <a:pt x="52753" y="351692"/>
                </a:cubicBezTo>
                <a:cubicBezTo>
                  <a:pt x="45281" y="359164"/>
                  <a:pt x="32977" y="361025"/>
                  <a:pt x="26376" y="369276"/>
                </a:cubicBezTo>
                <a:cubicBezTo>
                  <a:pt x="20586" y="376513"/>
                  <a:pt x="21729" y="387363"/>
                  <a:pt x="17584" y="395653"/>
                </a:cubicBezTo>
                <a:cubicBezTo>
                  <a:pt x="12858" y="405104"/>
                  <a:pt x="5861" y="413238"/>
                  <a:pt x="0" y="422030"/>
                </a:cubicBezTo>
                <a:lnTo>
                  <a:pt x="35169" y="474784"/>
                </a:lnTo>
                <a:cubicBezTo>
                  <a:pt x="41030" y="483576"/>
                  <a:pt x="43961" y="495299"/>
                  <a:pt x="52753" y="501161"/>
                </a:cubicBezTo>
                <a:lnTo>
                  <a:pt x="79130" y="518746"/>
                </a:lnTo>
                <a:lnTo>
                  <a:pt x="105507" y="597876"/>
                </a:lnTo>
                <a:lnTo>
                  <a:pt x="114300" y="624253"/>
                </a:lnTo>
                <a:cubicBezTo>
                  <a:pt x="111369" y="638907"/>
                  <a:pt x="105507" y="653271"/>
                  <a:pt x="105507" y="668215"/>
                </a:cubicBezTo>
                <a:cubicBezTo>
                  <a:pt x="105507" y="764743"/>
                  <a:pt x="107159" y="762744"/>
                  <a:pt x="123092" y="826476"/>
                </a:cubicBezTo>
                <a:cubicBezTo>
                  <a:pt x="130366" y="971965"/>
                  <a:pt x="138569" y="993857"/>
                  <a:pt x="123092" y="1125415"/>
                </a:cubicBezTo>
                <a:cubicBezTo>
                  <a:pt x="122009" y="1134619"/>
                  <a:pt x="116846" y="1142881"/>
                  <a:pt x="114300" y="1151792"/>
                </a:cubicBezTo>
                <a:cubicBezTo>
                  <a:pt x="110980" y="1163411"/>
                  <a:pt x="108438" y="1175238"/>
                  <a:pt x="105507" y="1186961"/>
                </a:cubicBezTo>
                <a:cubicBezTo>
                  <a:pt x="108438" y="1307123"/>
                  <a:pt x="108963" y="1427367"/>
                  <a:pt x="114300" y="1547446"/>
                </a:cubicBezTo>
                <a:cubicBezTo>
                  <a:pt x="114837" y="1559518"/>
                  <a:pt x="120471" y="1570819"/>
                  <a:pt x="123092" y="1582615"/>
                </a:cubicBezTo>
                <a:cubicBezTo>
                  <a:pt x="125978" y="1595604"/>
                  <a:pt x="131948" y="1637243"/>
                  <a:pt x="140676" y="1652953"/>
                </a:cubicBezTo>
                <a:cubicBezTo>
                  <a:pt x="150940" y="1671428"/>
                  <a:pt x="175846" y="1705707"/>
                  <a:pt x="175846" y="1705707"/>
                </a:cubicBezTo>
                <a:cubicBezTo>
                  <a:pt x="178777" y="1749669"/>
                  <a:pt x="178407" y="1793976"/>
                  <a:pt x="184638" y="1837592"/>
                </a:cubicBezTo>
                <a:cubicBezTo>
                  <a:pt x="187259" y="1855942"/>
                  <a:pt x="196361" y="1872761"/>
                  <a:pt x="202223" y="1890346"/>
                </a:cubicBezTo>
                <a:cubicBezTo>
                  <a:pt x="215740" y="1930896"/>
                  <a:pt x="209199" y="1907641"/>
                  <a:pt x="219807" y="1960684"/>
                </a:cubicBezTo>
                <a:cubicBezTo>
                  <a:pt x="222738" y="1946030"/>
                  <a:pt x="224975" y="1931221"/>
                  <a:pt x="228600" y="1916723"/>
                </a:cubicBezTo>
                <a:cubicBezTo>
                  <a:pt x="234033" y="1894993"/>
                  <a:pt x="237088" y="1890954"/>
                  <a:pt x="246184" y="1872761"/>
                </a:cubicBezTo>
                <a:lnTo>
                  <a:pt x="246184" y="1872761"/>
                </a:lnTo>
              </a:path>
            </a:pathLst>
          </a:custGeom>
          <a:solidFill>
            <a:srgbClr val="FF0000">
              <a:alpha val="65425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7176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0"/>
            <a:ext cx="10972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0779" y="480060"/>
            <a:ext cx="491231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9" name="Picture 8" descr="A skull&#10;&#10;Description automatically generated with medium confidence">
            <a:extLst>
              <a:ext uri="{FF2B5EF4-FFF2-40B4-BE49-F238E27FC236}">
                <a16:creationId xmlns:a16="http://schemas.microsoft.com/office/drawing/2014/main" id="{4BF149F6-A938-E14F-8FCD-4E1C6F441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531" y="1120596"/>
            <a:ext cx="4616806" cy="461680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911" y="480060"/>
            <a:ext cx="491230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DA86AA6-848F-D048-A2EF-754B05C6B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662" y="1795806"/>
            <a:ext cx="4616806" cy="326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343" y="0"/>
            <a:ext cx="109700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0"/>
            <a:ext cx="1097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3936" y="148929"/>
            <a:ext cx="5904128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9F08B-FBE3-834F-8B36-89A58EF8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128" y="2835358"/>
            <a:ext cx="5005744" cy="1187284"/>
          </a:xfrm>
        </p:spPr>
        <p:txBody>
          <a:bodyPr vert="horz" lIns="109728" tIns="54864" rIns="109728" bIns="54864" rtlCol="0" anchor="b">
            <a:normAutofit/>
          </a:bodyPr>
          <a:lstStyle/>
          <a:p>
            <a:pPr algn="ctr" defTabSz="1097280"/>
            <a:r>
              <a:rPr lang="en-US" sz="7200" dirty="0">
                <a:solidFill>
                  <a:schemeClr val="tx1"/>
                </a:solidFill>
              </a:rPr>
              <a:t>CASE 1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854307" y="6170"/>
            <a:ext cx="6134635" cy="681626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496" y="5310972"/>
            <a:ext cx="635353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359186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09395B-9B2C-4F16-ACAE-B41C8D7B75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44001" y="568411"/>
            <a:ext cx="2543154" cy="4905632"/>
          </a:xfrm>
        </p:spPr>
        <p:txBody>
          <a:bodyPr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TODAY’S “One Liner”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7319581"/>
              </p:ext>
            </p:extLst>
          </p:nvPr>
        </p:nvGraphicFramePr>
        <p:xfrm>
          <a:off x="932508" y="842169"/>
          <a:ext cx="7278986" cy="4358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850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2C552-17B9-4152-BF41-7CCC966BDC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HPI</a:t>
            </a:r>
            <a:endParaRPr lang="en-US" sz="25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C0D82D-812D-477D-94E1-C7B9181689D8}"/>
              </a:ext>
            </a:extLst>
          </p:cNvPr>
          <p:cNvSpPr txBox="1"/>
          <p:nvPr/>
        </p:nvSpPr>
        <p:spPr>
          <a:xfrm>
            <a:off x="471411" y="489765"/>
            <a:ext cx="7818120" cy="4912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20" dirty="0">
                <a:latin typeface="Arial" panose="020B0604020202020204" pitchFamily="34" charset="0"/>
                <a:cs typeface="Arial" panose="020B0604020202020204" pitchFamily="34" charset="0"/>
              </a:rPr>
              <a:t>Began following in Fontan clinic at age 14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520" dirty="0">
                <a:latin typeface="Arial" panose="020B0604020202020204" pitchFamily="34" charset="0"/>
                <a:cs typeface="Arial" panose="020B0604020202020204" pitchFamily="34" charset="0"/>
              </a:rPr>
              <a:t>Mild cyanosis (~86-88%) with a fenestration 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520" dirty="0">
                <a:latin typeface="Arial" panose="020B0604020202020204" pitchFamily="34" charset="0"/>
                <a:cs typeface="Arial" panose="020B0604020202020204" pitchFamily="34" charset="0"/>
              </a:rPr>
              <a:t>Neoaortic dilation causing some LPA compression</a:t>
            </a:r>
          </a:p>
          <a:p>
            <a:pPr marL="822960" lvl="1" indent="-411480">
              <a:buFont typeface="Arial" panose="020B0604020202020204" pitchFamily="34" charset="0"/>
              <a:buChar char="•"/>
            </a:pPr>
            <a:r>
              <a:rPr lang="en-US" sz="2160" dirty="0">
                <a:latin typeface="Arial" panose="020B0604020202020204" pitchFamily="34" charset="0"/>
                <a:cs typeface="Arial" panose="020B0604020202020204" pitchFamily="34" charset="0"/>
              </a:rPr>
              <a:t>“We see this and will follow with MRI/ECHO” 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520" dirty="0">
                <a:latin typeface="Arial" panose="020B0604020202020204" pitchFamily="34" charset="0"/>
                <a:cs typeface="Arial" panose="020B0604020202020204" pitchFamily="34" charset="0"/>
              </a:rPr>
              <a:t>MRI’s stable~</a:t>
            </a:r>
          </a:p>
          <a:p>
            <a:pPr marL="822960" lvl="1" indent="-411480">
              <a:buFont typeface="Arial" panose="020B0604020202020204" pitchFamily="34" charset="0"/>
              <a:buChar char="•"/>
            </a:pPr>
            <a:r>
              <a:rPr lang="en-US" sz="2160" dirty="0">
                <a:latin typeface="Arial" panose="020B0604020202020204" pitchFamily="34" charset="0"/>
                <a:cs typeface="Arial" panose="020B0604020202020204" pitchFamily="34" charset="0"/>
              </a:rPr>
              <a:t>23-25% flow to LPA</a:t>
            </a:r>
          </a:p>
          <a:p>
            <a:pPr marL="822960" lvl="1" indent="-411480">
              <a:buFont typeface="Arial" panose="020B0604020202020204" pitchFamily="34" charset="0"/>
              <a:buChar char="•"/>
            </a:pPr>
            <a:r>
              <a:rPr lang="en-US" sz="2160" dirty="0">
                <a:latin typeface="Arial" panose="020B0604020202020204" pitchFamily="34" charset="0"/>
                <a:cs typeface="Arial" panose="020B0604020202020204" pitchFamily="34" charset="0"/>
              </a:rPr>
              <a:t>EF’s &gt; 50%</a:t>
            </a:r>
          </a:p>
          <a:p>
            <a:pPr marL="822960" lvl="1" indent="-411480">
              <a:buFont typeface="Arial" panose="020B0604020202020204" pitchFamily="34" charset="0"/>
              <a:buChar char="•"/>
            </a:pPr>
            <a:r>
              <a:rPr lang="en-US" sz="2160" dirty="0">
                <a:latin typeface="Arial" panose="020B0604020202020204" pitchFamily="34" charset="0"/>
                <a:cs typeface="Arial" panose="020B0604020202020204" pitchFamily="34" charset="0"/>
              </a:rPr>
              <a:t>Minimal neo-AI and good systolic RV function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520" dirty="0">
                <a:latin typeface="Arial" panose="020B0604020202020204" pitchFamily="34" charset="0"/>
                <a:cs typeface="Arial" panose="020B0604020202020204" pitchFamily="34" charset="0"/>
              </a:rPr>
              <a:t>Hyperhidrosis with no clear etiology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520" dirty="0">
                <a:latin typeface="Arial" panose="020B0604020202020204" pitchFamily="34" charset="0"/>
                <a:cs typeface="Arial" panose="020B0604020202020204" pitchFamily="34" charset="0"/>
              </a:rPr>
              <a:t>Aspirin and Enalapril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520" dirty="0">
                <a:latin typeface="Arial" panose="020B0604020202020204" pitchFamily="34" charset="0"/>
                <a:cs typeface="Arial" panose="020B0604020202020204" pitchFamily="34" charset="0"/>
              </a:rPr>
              <a:t>Normal BP’s 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520" dirty="0">
                <a:latin typeface="Arial" panose="020B0604020202020204" pitchFamily="34" charset="0"/>
                <a:cs typeface="Arial" panose="020B0604020202020204" pitchFamily="34" charset="0"/>
              </a:rPr>
              <a:t>Tall; at age 14 he was 5’9” tall 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520" dirty="0">
                <a:latin typeface="Arial" panose="020B0604020202020204" pitchFamily="34" charset="0"/>
                <a:cs typeface="Arial" panose="020B0604020202020204" pitchFamily="34" charset="0"/>
              </a:rPr>
              <a:t>Mild scoliosis </a:t>
            </a:r>
          </a:p>
        </p:txBody>
      </p:sp>
    </p:spTree>
    <p:extLst>
      <p:ext uri="{BB962C8B-B14F-4D97-AF65-F5344CB8AC3E}">
        <p14:creationId xmlns:p14="http://schemas.microsoft.com/office/powerpoint/2010/main" val="111314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09600" y="219830"/>
            <a:ext cx="10972800" cy="91725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Years of “stability”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207008" y="1205720"/>
            <a:ext cx="9777985" cy="4446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27" indent="-548627"/>
            <a:r>
              <a:rPr lang="en-US" sz="2400" dirty="0"/>
              <a:t>College</a:t>
            </a:r>
          </a:p>
          <a:p>
            <a:pPr marL="548627" indent="-548627"/>
            <a:r>
              <a:rPr lang="en-US" sz="2400" dirty="0">
                <a:latin typeface="+mn-lt"/>
              </a:rPr>
              <a:t>H</a:t>
            </a:r>
            <a:r>
              <a:rPr lang="en-US" sz="2400" dirty="0"/>
              <a:t>yperhidrosis, but manages it, </a:t>
            </a:r>
            <a:r>
              <a:rPr lang="en-US" sz="2400" dirty="0">
                <a:latin typeface="+mn-lt"/>
              </a:rPr>
              <a:t>has </a:t>
            </a:r>
            <a:r>
              <a:rPr lang="en-US" sz="2400" dirty="0"/>
              <a:t>+cough</a:t>
            </a:r>
          </a:p>
          <a:p>
            <a:pPr marL="548627" indent="-548627"/>
            <a:r>
              <a:rPr lang="en-US" sz="2400" dirty="0"/>
              <a:t>Following the neoaortic root and </a:t>
            </a:r>
            <a:r>
              <a:rPr lang="en-US" sz="2400" dirty="0" err="1"/>
              <a:t>neoaorta</a:t>
            </a:r>
            <a:r>
              <a:rPr lang="en-US" sz="2400" dirty="0"/>
              <a:t> dilation</a:t>
            </a:r>
            <a:endParaRPr lang="en-US" sz="2400" dirty="0">
              <a:latin typeface="+mn-lt"/>
            </a:endParaRPr>
          </a:p>
          <a:p>
            <a:pPr marL="548627" indent="-548627"/>
            <a:r>
              <a:rPr lang="en-US" sz="2400" dirty="0"/>
              <a:t>Stable neo-AI, stable RV function (EF 56%), and stable flow to LPA still </a:t>
            </a:r>
            <a:r>
              <a:rPr lang="en-US" sz="2400" dirty="0">
                <a:latin typeface="+mn-lt"/>
              </a:rPr>
              <a:t>&gt;20</a:t>
            </a:r>
            <a:r>
              <a:rPr lang="en-US" sz="2400" dirty="0"/>
              <a:t>% </a:t>
            </a:r>
          </a:p>
          <a:p>
            <a:pPr marL="548627" indent="-548627"/>
            <a:r>
              <a:rPr lang="en-US" sz="2400" dirty="0"/>
              <a:t>Labs stable</a:t>
            </a:r>
            <a:r>
              <a:rPr lang="en-US" sz="2400" dirty="0">
                <a:latin typeface="+mn-lt"/>
              </a:rPr>
              <a:t>; </a:t>
            </a:r>
            <a:r>
              <a:rPr lang="en-US" sz="2400" dirty="0"/>
              <a:t>BNP &lt;100, stable LFT’s and platelets</a:t>
            </a:r>
          </a:p>
          <a:p>
            <a:pPr marL="548627" indent="-548627"/>
            <a:r>
              <a:rPr lang="en-US" sz="2400" dirty="0"/>
              <a:t>Oxygen saturations stable; mid 80’s with stable hemoglobin</a:t>
            </a:r>
          </a:p>
          <a:p>
            <a:pPr marL="548627" indent="-548627"/>
            <a:r>
              <a:rPr lang="en-US" sz="2400" dirty="0">
                <a:latin typeface="+mn-lt"/>
              </a:rPr>
              <a:t>BP’s normal and stable</a:t>
            </a:r>
          </a:p>
          <a:p>
            <a:pPr marL="548627" indent="-548627"/>
            <a:r>
              <a:rPr lang="en-US" sz="2400" dirty="0">
                <a:latin typeface="+mn-lt"/>
              </a:rPr>
              <a:t>Changed to Losartan in 2016 (cough on ACE’s and neoaorta dilation)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348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87180"/>
            <a:ext cx="10972800" cy="90439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Neoaorta begins to dilate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53871" y="1358075"/>
            <a:ext cx="9684258" cy="43205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Annual Cardiac MRI</a:t>
            </a:r>
            <a:endParaRPr lang="en-US" sz="2400" b="1" dirty="0"/>
          </a:p>
          <a:p>
            <a:pPr lvl="1"/>
            <a:r>
              <a:rPr lang="en-US" dirty="0"/>
              <a:t>22% flow to the LPA </a:t>
            </a:r>
          </a:p>
          <a:p>
            <a:pPr lvl="1"/>
            <a:r>
              <a:rPr lang="en-US" dirty="0"/>
              <a:t>Interval increase in size of ascending </a:t>
            </a:r>
            <a:r>
              <a:rPr lang="en-US" dirty="0" err="1"/>
              <a:t>neoaorta</a:t>
            </a:r>
            <a:r>
              <a:rPr lang="en-US" dirty="0"/>
              <a:t> </a:t>
            </a:r>
          </a:p>
          <a:p>
            <a:pPr lvl="2"/>
            <a:r>
              <a:rPr lang="en-US" sz="2400" i="1" dirty="0"/>
              <a:t>“Now 6.6 x 6.3 cm on end diastolic 3-D MRA(previously 6.4 x 5.7 cm measured at similar position”</a:t>
            </a:r>
          </a:p>
          <a:p>
            <a:pPr lvl="1"/>
            <a:r>
              <a:rPr lang="en-US" dirty="0"/>
              <a:t>Increased neoaortic insufficiency</a:t>
            </a:r>
          </a:p>
          <a:p>
            <a:pPr lvl="1"/>
            <a:r>
              <a:rPr lang="en-US" dirty="0"/>
              <a:t>Decreased combined ventricular systolic function with an ejection fraction measuring 44%(had been 56% on prior MRI)</a:t>
            </a:r>
          </a:p>
          <a:p>
            <a:pPr lvl="1"/>
            <a:r>
              <a:rPr lang="en-US" dirty="0"/>
              <a:t>Oxygen saturations drifting down high 70’s/low 80’s</a:t>
            </a:r>
          </a:p>
          <a:p>
            <a:pPr lvl="1"/>
            <a:r>
              <a:rPr lang="en-US" dirty="0"/>
              <a:t>A bit more hypertensive; Losartan is increased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6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1541" y="231453"/>
            <a:ext cx="7638097" cy="76581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40" b="1" dirty="0">
                <a:cs typeface="Arial" panose="020B0604020202020204" pitchFamily="34" charset="0"/>
              </a:rPr>
              <a:t>June 2019: We Have a Problem…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A38186-2EFA-453A-97E9-BB7B99B44F20}"/>
              </a:ext>
            </a:extLst>
          </p:cNvPr>
          <p:cNvSpPr txBox="1"/>
          <p:nvPr/>
        </p:nvSpPr>
        <p:spPr>
          <a:xfrm>
            <a:off x="844731" y="997263"/>
            <a:ext cx="7311716" cy="4635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2160" dirty="0"/>
              <a:t>Graduating from college, traveling to Ireland, summer internship in NYC planned, starting his MBA in the Fall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2160" b="1" dirty="0"/>
              <a:t>But</a:t>
            </a:r>
            <a:r>
              <a:rPr lang="en-US" sz="2160" dirty="0"/>
              <a:t> the cardiac MRI shows only 5% of flow to the LPA, EF 48%, increased </a:t>
            </a:r>
            <a:r>
              <a:rPr lang="en-US" sz="2160" dirty="0" err="1"/>
              <a:t>neoaortic</a:t>
            </a:r>
            <a:r>
              <a:rPr lang="en-US" sz="2160" dirty="0"/>
              <a:t> insufficiency(15-16%), severely dilated neoaorta with progressive dilation(7.4 cm diameter)</a:t>
            </a:r>
          </a:p>
          <a:p>
            <a:pPr marL="720090" lvl="1" indent="-308610">
              <a:buFont typeface="Arial" panose="020B0604020202020204" pitchFamily="34" charset="0"/>
              <a:buChar char="•"/>
            </a:pPr>
            <a:r>
              <a:rPr lang="en-US" sz="1440" i="1" dirty="0"/>
              <a:t>“</a:t>
            </a:r>
            <a:r>
              <a:rPr lang="en-US" sz="1440" i="1" dirty="0">
                <a:latin typeface="Arial" panose="020B0604020202020204" pitchFamily="34" charset="0"/>
              </a:rPr>
              <a:t>Ascending neoaorta slightly superior to insertion of native aorta measures 7.4 cm. On the equivalent IR FLASH imaging on previous scan, maximum diameter was 7 cm on re-analysis at the exact same position, it is larger on the current exam.”</a:t>
            </a:r>
            <a:endParaRPr lang="en-US" sz="1440" i="1" dirty="0"/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2160" dirty="0"/>
              <a:t>Can see the LPA stent in aortic images, risk for rupture?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2160" dirty="0"/>
              <a:t>Saturations now in the high 70’s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2160" dirty="0"/>
              <a:t>Holter with short, nonsustained VT and well as PVC’s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2160" dirty="0"/>
              <a:t>Started Atenolol for added BP management and ectopy</a:t>
            </a:r>
          </a:p>
          <a:p>
            <a:pPr marL="308610" indent="-308610">
              <a:buFont typeface="Arial" panose="020B0604020202020204" pitchFamily="34" charset="0"/>
              <a:buChar char="•"/>
            </a:pPr>
            <a:r>
              <a:rPr lang="en-US" sz="2160" dirty="0"/>
              <a:t>Cardiac Catheterization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45DC8-01EA-4557-8886-9FC54B6CA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2" t="4098" r="17464" b="15443"/>
          <a:stretch/>
        </p:blipFill>
        <p:spPr>
          <a:xfrm>
            <a:off x="8983666" y="218715"/>
            <a:ext cx="2988227" cy="3512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0EE0F1-99B7-4E53-890C-2982C78BB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52" t="8782" r="5248"/>
          <a:stretch/>
        </p:blipFill>
        <p:spPr>
          <a:xfrm>
            <a:off x="8817605" y="4084841"/>
            <a:ext cx="1840625" cy="182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893FAC-47F0-4592-B3CA-534E67577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57" t="1728" r="14632"/>
          <a:stretch/>
        </p:blipFill>
        <p:spPr>
          <a:xfrm>
            <a:off x="10658230" y="4084841"/>
            <a:ext cx="1533770" cy="177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2475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406276"/>
      </a:dk1>
      <a:lt1>
        <a:srgbClr val="FFFFFF"/>
      </a:lt1>
      <a:dk2>
        <a:srgbClr val="33A5B8"/>
      </a:dk2>
      <a:lt2>
        <a:srgbClr val="F04E56"/>
      </a:lt2>
      <a:accent1>
        <a:srgbClr val="33A5B8"/>
      </a:accent1>
      <a:accent2>
        <a:srgbClr val="FFC632"/>
      </a:accent2>
      <a:accent3>
        <a:srgbClr val="F04E56"/>
      </a:accent3>
      <a:accent4>
        <a:srgbClr val="406276"/>
      </a:accent4>
      <a:accent5>
        <a:srgbClr val="F5833C"/>
      </a:accent5>
      <a:accent6>
        <a:srgbClr val="4D4D4F"/>
      </a:accent6>
      <a:hlink>
        <a:srgbClr val="F04E56"/>
      </a:hlink>
      <a:folHlink>
        <a:srgbClr val="33A5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N_PresentationA_20210210" id="{8AC80506-08DB-8D41-BAAE-6ED6135BD7A4}" vid="{32C9C697-AF34-A346-86E3-A58A9CF53C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E4705DB6F3B4B82A8CA640DA3B756" ma:contentTypeVersion="18" ma:contentTypeDescription="Create a new document." ma:contentTypeScope="" ma:versionID="a0340688d38b54bbfebbf02b6239e034">
  <xsd:schema xmlns:xsd="http://www.w3.org/2001/XMLSchema" xmlns:xs="http://www.w3.org/2001/XMLSchema" xmlns:p="http://schemas.microsoft.com/office/2006/metadata/properties" xmlns:ns2="3a7cfb42-1411-41f6-bb8d-37bf9f31d1d3" xmlns:ns3="4b555d28-25ac-47dc-a2f4-e9b39e375ba3" targetNamespace="http://schemas.microsoft.com/office/2006/metadata/properties" ma:root="true" ma:fieldsID="7fab609acb314e0b3b92c466f60b6110" ns2:_="" ns3:_="">
    <xsd:import namespace="3a7cfb42-1411-41f6-bb8d-37bf9f31d1d3"/>
    <xsd:import namespace="4b555d28-25ac-47dc-a2f4-e9b39e375b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cfb42-1411-41f6-bb8d-37bf9f31d1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eabcfe3-6ca4-44ec-8978-38926539f7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55d28-25ac-47dc-a2f4-e9b39e375ba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35a7204-eedf-46d2-92fc-018173542582}" ma:internalName="TaxCatchAll" ma:showField="CatchAllData" ma:web="4b555d28-25ac-47dc-a2f4-e9b39e375b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555d28-25ac-47dc-a2f4-e9b39e375ba3" xsi:nil="true"/>
    <lcf76f155ced4ddcb4097134ff3c332f xmlns="3a7cfb42-1411-41f6-bb8d-37bf9f31d1d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D613E0-33BE-4809-90B3-D509BF6055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7cfb42-1411-41f6-bb8d-37bf9f31d1d3"/>
    <ds:schemaRef ds:uri="4b555d28-25ac-47dc-a2f4-e9b39e375b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470958-387F-427B-B5E4-402AAB9EE0E3}">
  <ds:schemaRefs>
    <ds:schemaRef ds:uri="http://schemas.microsoft.com/office/2006/documentManagement/types"/>
    <ds:schemaRef ds:uri="3a7cfb42-1411-41f6-bb8d-37bf9f31d1d3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4b555d28-25ac-47dc-a2f4-e9b39e375ba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50ABC0E-5DEB-448D-A4C7-D24CE856EA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FON_PresentationB_FINAL_20210210</Template>
  <TotalTime>634</TotalTime>
  <Words>1179</Words>
  <Application>Microsoft Office PowerPoint</Application>
  <PresentationFormat>Widescreen</PresentationFormat>
  <Paragraphs>132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Regular</vt:lpstr>
      <vt:lpstr>Arial Rounded MT Bold</vt:lpstr>
      <vt:lpstr>Calibri</vt:lpstr>
      <vt:lpstr>Courier New</vt:lpstr>
      <vt:lpstr>Georgia</vt:lpstr>
      <vt:lpstr>Verdana</vt:lpstr>
      <vt:lpstr>Wingdings</vt:lpstr>
      <vt:lpstr>Office Theme</vt:lpstr>
      <vt:lpstr>The “Growing” Problem of Aortopathy in the post-Norwood Aorta</vt:lpstr>
      <vt:lpstr>PowerPoint Presentation</vt:lpstr>
      <vt:lpstr>PowerPoint Presentation</vt:lpstr>
      <vt:lpstr>CASE 1</vt:lpstr>
      <vt:lpstr>PowerPoint Presentation</vt:lpstr>
      <vt:lpstr>PowerPoint Presentation</vt:lpstr>
      <vt:lpstr>Years of “stability”</vt:lpstr>
      <vt:lpstr>Neoaorta begins to dilate more</vt:lpstr>
      <vt:lpstr>June 2019: We Have a Problem…</vt:lpstr>
      <vt:lpstr>Referred for surgery</vt:lpstr>
      <vt:lpstr>CASE 2</vt:lpstr>
      <vt:lpstr>CASE 2</vt:lpstr>
      <vt:lpstr>PowerPoint Presentation</vt:lpstr>
      <vt:lpstr>PowerPoint Presentation</vt:lpstr>
      <vt:lpstr>PowerPoint Presentation</vt:lpstr>
      <vt:lpstr>PowerPoint Presentation</vt:lpstr>
      <vt:lpstr>Summary &amp; Lessons Learned</vt:lpstr>
      <vt:lpstr>Community Building &amp; Engagement</vt:lpstr>
      <vt:lpstr>Year at a Glance (April - December 2021)</vt:lpstr>
    </vt:vector>
  </TitlesOfParts>
  <Company>Cincinnati Children's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Schultz, Kevin</dc:creator>
  <cp:lastModifiedBy>Collins, Becky</cp:lastModifiedBy>
  <cp:revision>77</cp:revision>
  <dcterms:created xsi:type="dcterms:W3CDTF">2021-08-23T12:32:55Z</dcterms:created>
  <dcterms:modified xsi:type="dcterms:W3CDTF">2024-03-15T17:35:50Z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0x010100BB1E4705DB6F3B4B82A8CA640DA3B756</vt:lpwstr>
  </property>
  <property fmtid="{D5CDD505-2E9C-101B-9397-08002B2CF9AE}" pid="3" name="MediaServiceImageTags">
    <vt:lpwstr/>
  </property>
</Properties>
</file>